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58"/>
  </p:notesMasterIdLst>
  <p:handoutMasterIdLst>
    <p:handoutMasterId r:id="rId59"/>
  </p:handoutMasterIdLst>
  <p:sldIdLst>
    <p:sldId id="370" r:id="rId2"/>
    <p:sldId id="352" r:id="rId3"/>
    <p:sldId id="353" r:id="rId4"/>
    <p:sldId id="256" r:id="rId5"/>
    <p:sldId id="399" r:id="rId6"/>
    <p:sldId id="371" r:id="rId7"/>
    <p:sldId id="259" r:id="rId8"/>
    <p:sldId id="260" r:id="rId9"/>
    <p:sldId id="261" r:id="rId10"/>
    <p:sldId id="262" r:id="rId11"/>
    <p:sldId id="365" r:id="rId12"/>
    <p:sldId id="363" r:id="rId13"/>
    <p:sldId id="362" r:id="rId14"/>
    <p:sldId id="264" r:id="rId15"/>
    <p:sldId id="351" r:id="rId16"/>
    <p:sldId id="263" r:id="rId17"/>
    <p:sldId id="265" r:id="rId18"/>
    <p:sldId id="268" r:id="rId19"/>
    <p:sldId id="269" r:id="rId20"/>
    <p:sldId id="266" r:id="rId21"/>
    <p:sldId id="270" r:id="rId22"/>
    <p:sldId id="271" r:id="rId23"/>
    <p:sldId id="273" r:id="rId24"/>
    <p:sldId id="272" r:id="rId25"/>
    <p:sldId id="274" r:id="rId26"/>
    <p:sldId id="364" r:id="rId27"/>
    <p:sldId id="285" r:id="rId28"/>
    <p:sldId id="372" r:id="rId29"/>
    <p:sldId id="287" r:id="rId30"/>
    <p:sldId id="288" r:id="rId31"/>
    <p:sldId id="397" r:id="rId32"/>
    <p:sldId id="398" r:id="rId33"/>
    <p:sldId id="374" r:id="rId34"/>
    <p:sldId id="375" r:id="rId35"/>
    <p:sldId id="373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1" r:id="rId51"/>
    <p:sldId id="392" r:id="rId52"/>
    <p:sldId id="393" r:id="rId53"/>
    <p:sldId id="390" r:id="rId54"/>
    <p:sldId id="394" r:id="rId55"/>
    <p:sldId id="395" r:id="rId56"/>
    <p:sldId id="396" r:id="rId5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CC"/>
    <a:srgbClr val="FAFDE7"/>
    <a:srgbClr val="E5F5C1"/>
    <a:srgbClr val="FE6B5C"/>
    <a:srgbClr val="E18101"/>
    <a:srgbClr val="FF3300"/>
    <a:srgbClr val="FFCC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94590" autoAdjust="0"/>
  </p:normalViewPr>
  <p:slideViewPr>
    <p:cSldViewPr>
      <p:cViewPr varScale="1">
        <p:scale>
          <a:sx n="101" d="100"/>
          <a:sy n="101" d="100"/>
        </p:scale>
        <p:origin x="-2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32"/>
    </p:cViewPr>
  </p:sorter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E1163DD-A29E-4BFD-AD49-6E0641F4DCB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46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D4EDE3-743A-4D73-BD51-59FCA5B38F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mtClean="0"/>
              <a:t>如液态物质称为液相，固态物质称为固相。匀晶相图中的液相、固相。还有我们以后将要学到的如奥氏体相，高温铁素体相、铁素体相等。</a:t>
            </a:r>
          </a:p>
          <a:p>
            <a:endParaRPr lang="zh-CN" altLang="en-US" smtClean="0"/>
          </a:p>
          <a:p>
            <a:r>
              <a:rPr lang="zh-CN" altLang="en-US" smtClean="0"/>
              <a:t>组织：如铁素体（退火）、高碳针状马氏体（淬火）。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242" name="Picture 2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94243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4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r">
              <a:buFontTx/>
              <a:buNone/>
              <a:defRPr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9424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 kumimoji="0">
                <a:latin typeface="+mn-lt"/>
              </a:defRPr>
            </a:lvl1pPr>
          </a:lstStyle>
          <a:p>
            <a:fld id="{29DD92B9-AC4B-4259-8D44-B6707516B8C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42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213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0" y="647700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绪论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93219" name="Rectangle 3"/>
          <p:cNvSpPr>
            <a:spLocks noChangeArrowheads="1"/>
          </p:cNvSpPr>
          <p:nvPr/>
        </p:nvSpPr>
        <p:spPr bwMode="auto">
          <a:xfrm>
            <a:off x="0" y="228600"/>
            <a:ext cx="9144000" cy="762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32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77000"/>
            <a:ext cx="2286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400">
                <a:latin typeface="Times New Roman" pitchFamily="18" charset="0"/>
              </a:defRPr>
            </a:lvl1pPr>
          </a:lstStyle>
          <a:p>
            <a:r>
              <a:rPr lang="zh-CN" altLang="en-US"/>
              <a:t>绪论</a:t>
            </a:r>
          </a:p>
        </p:txBody>
      </p:sp>
      <p:pic>
        <p:nvPicPr>
          <p:cNvPr id="393221" name="Picture 5" descr="校徽2n 拷贝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459788" y="6096000"/>
            <a:ext cx="684212" cy="762000"/>
          </a:xfrm>
          <a:prstGeom prst="rect">
            <a:avLst/>
          </a:prstGeom>
          <a:noFill/>
        </p:spPr>
      </p:pic>
      <p:pic>
        <p:nvPicPr>
          <p:cNvPr id="393222" name="Picture 6" descr="swjtu-blu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477000" y="6457950"/>
            <a:ext cx="1828800" cy="400050"/>
          </a:xfrm>
          <a:prstGeom prst="rect">
            <a:avLst/>
          </a:prstGeom>
          <a:noFill/>
        </p:spPr>
      </p:pic>
      <p:sp>
        <p:nvSpPr>
          <p:cNvPr id="393223" name="Rectangle 7"/>
          <p:cNvSpPr>
            <a:spLocks noChangeArrowheads="1"/>
          </p:cNvSpPr>
          <p:nvPr/>
        </p:nvSpPr>
        <p:spPr bwMode="auto">
          <a:xfrm>
            <a:off x="0" y="6308725"/>
            <a:ext cx="8316913" cy="9366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33C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3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3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3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3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3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../PPT1/2-8.ppt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../PPT1/1-24.ppt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6975" y="1673225"/>
            <a:ext cx="6796088" cy="1470025"/>
          </a:xfrm>
        </p:spPr>
        <p:txBody>
          <a:bodyPr/>
          <a:lstStyle/>
          <a:p>
            <a:r>
              <a:rPr lang="zh-CN" altLang="en-US" dirty="0"/>
              <a:t>第二篇  金属</a:t>
            </a:r>
            <a:r>
              <a:rPr lang="zh-CN" altLang="en-US" dirty="0" smtClean="0"/>
              <a:t>材料</a:t>
            </a:r>
            <a:r>
              <a:rPr lang="zh-CN" altLang="en-US" dirty="0"/>
              <a:t>的结构与性能控制 </a:t>
            </a:r>
          </a:p>
        </p:txBody>
      </p:sp>
      <p:sp>
        <p:nvSpPr>
          <p:cNvPr id="39834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530770" cy="17526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前言 材料</a:t>
            </a:r>
            <a:r>
              <a:rPr lang="zh-CN" altLang="en-US" b="1" dirty="0">
                <a:solidFill>
                  <a:srgbClr val="0000FF"/>
                </a:solidFill>
              </a:rPr>
              <a:t>结构与</a:t>
            </a:r>
            <a:r>
              <a:rPr lang="zh-CN" altLang="en-US" b="1" dirty="0" smtClean="0">
                <a:solidFill>
                  <a:srgbClr val="0000FF"/>
                </a:solidFill>
              </a:rPr>
              <a:t>性能特点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en-US" altLang="zh-CN" b="1" dirty="0" err="1" smtClean="0"/>
              <a:t>CH3</a:t>
            </a:r>
            <a:r>
              <a:rPr lang="zh-CN" altLang="en-US" b="1" dirty="0" smtClean="0"/>
              <a:t>  金属的塑性变形与再结晶</a:t>
            </a:r>
            <a:endParaRPr lang="en-US" altLang="zh-CN" b="1" dirty="0" smtClean="0"/>
          </a:p>
          <a:p>
            <a:r>
              <a:rPr lang="en-US" altLang="zh-CN" b="1" dirty="0" err="1"/>
              <a:t>CH2</a:t>
            </a:r>
            <a:r>
              <a:rPr lang="zh-CN" altLang="en-US" b="1" dirty="0"/>
              <a:t>  金属的结晶与二元相图</a:t>
            </a:r>
          </a:p>
          <a:p>
            <a:r>
              <a:rPr lang="en-US" altLang="zh-CN" b="1" dirty="0" err="1" smtClean="0"/>
              <a:t>CH4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铁碳合金相图及钢的热处理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8" name="Rectangle 12"/>
          <p:cNvSpPr>
            <a:spLocks noChangeArrowheads="1"/>
          </p:cNvSpPr>
          <p:nvPr/>
        </p:nvSpPr>
        <p:spPr bwMode="auto">
          <a:xfrm>
            <a:off x="431800" y="458788"/>
            <a:ext cx="2686050" cy="519112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．晶胞的描述 </a:t>
            </a:r>
          </a:p>
        </p:txBody>
      </p: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76250" y="1176590"/>
            <a:ext cx="4310795" cy="1372683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晶体学参数：</a:t>
            </a:r>
            <a:r>
              <a:rPr lang="en-US" altLang="zh-CN" sz="2000" b="1" dirty="0" err="1">
                <a:latin typeface="楷体_GB2312" pitchFamily="49" charset="-122"/>
                <a:ea typeface="楷体_GB2312" pitchFamily="49" charset="-122"/>
              </a:rPr>
              <a:t>a,b,c,α,β,γ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晶格常数</a:t>
            </a:r>
            <a:r>
              <a:rPr lang="en-US" altLang="zh-CN" sz="1600" b="1" dirty="0">
                <a:solidFill>
                  <a:srgbClr val="E18101"/>
                </a:solidFill>
                <a:latin typeface="楷体_GB2312" pitchFamily="49" charset="-122"/>
                <a:ea typeface="楷体_GB2312" pitchFamily="49" charset="-122"/>
              </a:rPr>
              <a:t>( lattice constant )</a:t>
            </a:r>
            <a:r>
              <a:rPr lang="en-US" altLang="zh-CN" sz="16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2000" b="1" dirty="0" err="1">
                <a:latin typeface="楷体_GB2312" pitchFamily="49" charset="-122"/>
                <a:ea typeface="楷体_GB2312" pitchFamily="49" charset="-122"/>
              </a:rPr>
              <a:t>a,b,c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91605"/>
                </a:solidFill>
                <a:latin typeface="黑体" pitchFamily="2" charset="-122"/>
                <a:ea typeface="黑体" pitchFamily="2" charset="-122"/>
              </a:rPr>
              <a:t>七个晶系：</a:t>
            </a:r>
          </a:p>
        </p:txBody>
      </p:sp>
      <p:graphicFrame>
        <p:nvGraphicFramePr>
          <p:cNvPr id="265645" name="Group 429"/>
          <p:cNvGraphicFramePr>
            <a:graphicFrameLocks noGrp="1"/>
          </p:cNvGraphicFramePr>
          <p:nvPr/>
        </p:nvGraphicFramePr>
        <p:xfrm>
          <a:off x="431800" y="2798763"/>
          <a:ext cx="5130800" cy="3429953"/>
        </p:xfrm>
        <a:graphic>
          <a:graphicData uri="http://schemas.openxmlformats.org/drawingml/2006/table">
            <a:tbl>
              <a:tblPr/>
              <a:tblGrid>
                <a:gridCol w="1701800"/>
                <a:gridCol w="3429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晶系</a:t>
                      </a:r>
                      <a:endParaRPr kumimoji="0" lang="zh-CN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轴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(</a:t>
                      </a: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棱边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)</a:t>
                      </a: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之间的夹角</a:t>
                      </a:r>
                      <a:endParaRPr kumimoji="0" lang="zh-CN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三斜晶系</a:t>
                      </a:r>
                      <a:endParaRPr kumimoji="0" lang="zh-CN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  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-122"/>
                        </a:rPr>
                        <a:t>                   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 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单斜晶系</a:t>
                      </a:r>
                      <a:endParaRPr kumimoji="0" lang="zh-CN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  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-122"/>
                        </a:rPr>
                        <a:t>                     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斜方晶系</a:t>
                      </a:r>
                      <a:endParaRPr kumimoji="0" lang="zh-CN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  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-122"/>
                        </a:rPr>
                        <a:t>                    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正方晶系</a:t>
                      </a:r>
                      <a:endParaRPr kumimoji="0" lang="zh-CN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  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-122"/>
                        </a:rPr>
                        <a:t>                     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菱方晶系</a:t>
                      </a:r>
                      <a:endParaRPr kumimoji="0" lang="zh-CN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  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-122"/>
                        </a:rPr>
                        <a:t>                     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六方晶系</a:t>
                      </a:r>
                      <a:endParaRPr kumimoji="0" lang="zh-CN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  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-122"/>
                        </a:rPr>
                        <a:t>                          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正方晶系</a:t>
                      </a:r>
                      <a:endParaRPr kumimoji="0" lang="zh-CN" alt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  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-122"/>
                        </a:rPr>
                        <a:t>                     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65433" name="Group 217"/>
          <p:cNvGrpSpPr>
            <a:grpSpLocks/>
          </p:cNvGrpSpPr>
          <p:nvPr/>
        </p:nvGrpSpPr>
        <p:grpSpPr bwMode="auto">
          <a:xfrm>
            <a:off x="2232025" y="3338513"/>
            <a:ext cx="3313113" cy="2800350"/>
            <a:chOff x="2970" y="1933"/>
            <a:chExt cx="2087" cy="2004"/>
          </a:xfrm>
        </p:grpSpPr>
        <p:pic>
          <p:nvPicPr>
            <p:cNvPr id="265420" name="Picture 204" descr="Image5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80" y="1933"/>
              <a:ext cx="1805" cy="285"/>
            </a:xfrm>
            <a:prstGeom prst="rect">
              <a:avLst/>
            </a:prstGeom>
            <a:noFill/>
          </p:spPr>
        </p:pic>
        <p:pic>
          <p:nvPicPr>
            <p:cNvPr id="265422" name="Picture 206" descr="Image7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71" y="2205"/>
              <a:ext cx="1951" cy="273"/>
            </a:xfrm>
            <a:prstGeom prst="rect">
              <a:avLst/>
            </a:prstGeom>
            <a:noFill/>
          </p:spPr>
        </p:pic>
        <p:pic>
          <p:nvPicPr>
            <p:cNvPr id="265424" name="Picture 208" descr="Image7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71" y="2479"/>
              <a:ext cx="1996" cy="279"/>
            </a:xfrm>
            <a:prstGeom prst="rect">
              <a:avLst/>
            </a:prstGeom>
            <a:noFill/>
          </p:spPr>
        </p:pic>
        <p:pic>
          <p:nvPicPr>
            <p:cNvPr id="265426" name="Picture 210" descr="Image7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70" y="2795"/>
              <a:ext cx="1951" cy="272"/>
            </a:xfrm>
            <a:prstGeom prst="rect">
              <a:avLst/>
            </a:prstGeom>
            <a:noFill/>
          </p:spPr>
        </p:pic>
        <p:pic>
          <p:nvPicPr>
            <p:cNvPr id="265428" name="Picture 212" descr="Image7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70" y="3067"/>
              <a:ext cx="1951" cy="272"/>
            </a:xfrm>
            <a:prstGeom prst="rect">
              <a:avLst/>
            </a:prstGeom>
            <a:noFill/>
          </p:spPr>
        </p:pic>
        <p:pic>
          <p:nvPicPr>
            <p:cNvPr id="265430" name="Picture 214" descr="Image78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70" y="3350"/>
              <a:ext cx="2087" cy="262"/>
            </a:xfrm>
            <a:prstGeom prst="rect">
              <a:avLst/>
            </a:prstGeom>
            <a:noFill/>
          </p:spPr>
        </p:pic>
        <p:pic>
          <p:nvPicPr>
            <p:cNvPr id="265432" name="Picture 216" descr="Image79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70" y="3649"/>
              <a:ext cx="2042" cy="288"/>
            </a:xfrm>
            <a:prstGeom prst="rect">
              <a:avLst/>
            </a:prstGeom>
            <a:noFill/>
          </p:spPr>
        </p:pic>
      </p:grpSp>
      <p:grpSp>
        <p:nvGrpSpPr>
          <p:cNvPr id="265635" name="Group 419"/>
          <p:cNvGrpSpPr>
            <a:grpSpLocks/>
          </p:cNvGrpSpPr>
          <p:nvPr/>
        </p:nvGrpSpPr>
        <p:grpSpPr bwMode="auto">
          <a:xfrm>
            <a:off x="5122863" y="233363"/>
            <a:ext cx="4021137" cy="3098800"/>
            <a:chOff x="1738" y="672"/>
            <a:chExt cx="3870" cy="3673"/>
          </a:xfrm>
        </p:grpSpPr>
        <p:grpSp>
          <p:nvGrpSpPr>
            <p:cNvPr id="265570" name="Group 354"/>
            <p:cNvGrpSpPr>
              <a:grpSpLocks/>
            </p:cNvGrpSpPr>
            <p:nvPr/>
          </p:nvGrpSpPr>
          <p:grpSpPr bwMode="auto">
            <a:xfrm>
              <a:off x="1920" y="1984"/>
              <a:ext cx="672" cy="1584"/>
              <a:chOff x="1920" y="1984"/>
              <a:chExt cx="672" cy="1584"/>
            </a:xfrm>
          </p:grpSpPr>
          <p:sp>
            <p:nvSpPr>
              <p:cNvPr id="265571" name="Line 355"/>
              <p:cNvSpPr>
                <a:spLocks noChangeShapeType="1"/>
              </p:cNvSpPr>
              <p:nvPr/>
            </p:nvSpPr>
            <p:spPr bwMode="auto">
              <a:xfrm flipH="1">
                <a:off x="2112" y="1984"/>
                <a:ext cx="480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572" name="Line 356"/>
              <p:cNvSpPr>
                <a:spLocks noChangeShapeType="1"/>
              </p:cNvSpPr>
              <p:nvPr/>
            </p:nvSpPr>
            <p:spPr bwMode="auto">
              <a:xfrm flipH="1">
                <a:off x="2112" y="3568"/>
                <a:ext cx="480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65573" name="Group 357"/>
              <p:cNvGrpSpPr>
                <a:grpSpLocks/>
              </p:cNvGrpSpPr>
              <p:nvPr/>
            </p:nvGrpSpPr>
            <p:grpSpPr bwMode="auto">
              <a:xfrm>
                <a:off x="2304" y="1984"/>
                <a:ext cx="0" cy="1584"/>
                <a:chOff x="2544" y="1968"/>
                <a:chExt cx="0" cy="1584"/>
              </a:xfrm>
            </p:grpSpPr>
            <p:sp>
              <p:nvSpPr>
                <p:cNvPr id="265574" name="Line 358"/>
                <p:cNvSpPr>
                  <a:spLocks noChangeShapeType="1"/>
                </p:cNvSpPr>
                <p:nvPr/>
              </p:nvSpPr>
              <p:spPr bwMode="auto">
                <a:xfrm>
                  <a:off x="2544" y="2784"/>
                  <a:ext cx="0" cy="76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575" name="Line 359"/>
                <p:cNvSpPr>
                  <a:spLocks noChangeShapeType="1"/>
                </p:cNvSpPr>
                <p:nvPr/>
              </p:nvSpPr>
              <p:spPr bwMode="auto">
                <a:xfrm flipV="1">
                  <a:off x="2544" y="1968"/>
                  <a:ext cx="0" cy="100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65576" name="Text Box 360"/>
              <p:cNvSpPr txBox="1">
                <a:spLocks noChangeArrowheads="1"/>
              </p:cNvSpPr>
              <p:nvPr/>
            </p:nvSpPr>
            <p:spPr bwMode="auto">
              <a:xfrm rot="10800000">
                <a:off x="1920" y="2656"/>
                <a:ext cx="588" cy="20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vert="eaVert">
                <a:spAutoFit/>
              </a:bodyPr>
              <a:lstStyle/>
              <a:p>
                <a:r>
                  <a:rPr kumimoji="1" lang="en-US" altLang="zh-CN" sz="2800" b="1">
                    <a:solidFill>
                      <a:schemeClr val="tx2"/>
                    </a:solidFill>
                    <a:latin typeface="Times New Roman" pitchFamily="18" charset="0"/>
                  </a:rPr>
                  <a:t>c</a:t>
                </a:r>
              </a:p>
            </p:txBody>
          </p:sp>
        </p:grpSp>
        <p:grpSp>
          <p:nvGrpSpPr>
            <p:cNvPr id="265577" name="Group 361"/>
            <p:cNvGrpSpPr>
              <a:grpSpLocks/>
            </p:cNvGrpSpPr>
            <p:nvPr/>
          </p:nvGrpSpPr>
          <p:grpSpPr bwMode="auto">
            <a:xfrm>
              <a:off x="1738" y="672"/>
              <a:ext cx="3870" cy="3673"/>
              <a:chOff x="1738" y="672"/>
              <a:chExt cx="3870" cy="3673"/>
            </a:xfrm>
          </p:grpSpPr>
          <p:grpSp>
            <p:nvGrpSpPr>
              <p:cNvPr id="265578" name="Group 362"/>
              <p:cNvGrpSpPr>
                <a:grpSpLocks/>
              </p:cNvGrpSpPr>
              <p:nvPr/>
            </p:nvGrpSpPr>
            <p:grpSpPr bwMode="auto">
              <a:xfrm>
                <a:off x="1738" y="672"/>
                <a:ext cx="3870" cy="3673"/>
                <a:chOff x="1738" y="672"/>
                <a:chExt cx="3870" cy="3673"/>
              </a:xfrm>
            </p:grpSpPr>
            <p:sp>
              <p:nvSpPr>
                <p:cNvPr id="265579" name="Line 363"/>
                <p:cNvSpPr>
                  <a:spLocks noChangeShapeType="1"/>
                </p:cNvSpPr>
                <p:nvPr/>
              </p:nvSpPr>
              <p:spPr bwMode="auto">
                <a:xfrm>
                  <a:off x="3360" y="2800"/>
                  <a:ext cx="2016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580" name="Line 364"/>
                <p:cNvSpPr>
                  <a:spLocks noChangeShapeType="1"/>
                </p:cNvSpPr>
                <p:nvPr/>
              </p:nvSpPr>
              <p:spPr bwMode="auto">
                <a:xfrm flipV="1">
                  <a:off x="3360" y="736"/>
                  <a:ext cx="0" cy="206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581" name="Line 365"/>
                <p:cNvSpPr>
                  <a:spLocks noChangeShapeType="1"/>
                </p:cNvSpPr>
                <p:nvPr/>
              </p:nvSpPr>
              <p:spPr bwMode="auto">
                <a:xfrm flipH="1">
                  <a:off x="2160" y="2800"/>
                  <a:ext cx="120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582" name="Text Box 366"/>
                <p:cNvSpPr txBox="1">
                  <a:spLocks noChangeArrowheads="1"/>
                </p:cNvSpPr>
                <p:nvPr/>
              </p:nvSpPr>
              <p:spPr bwMode="auto">
                <a:xfrm>
                  <a:off x="1738" y="3803"/>
                  <a:ext cx="390" cy="54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400" b="1">
                      <a:solidFill>
                        <a:schemeClr val="tx2"/>
                      </a:solidFill>
                      <a:latin typeface="Times New Roman" pitchFamily="18" charset="0"/>
                    </a:rPr>
                    <a:t>X</a:t>
                  </a:r>
                </a:p>
              </p:txBody>
            </p:sp>
            <p:sp>
              <p:nvSpPr>
                <p:cNvPr id="265583" name="Text Box 367"/>
                <p:cNvSpPr txBox="1">
                  <a:spLocks noChangeArrowheads="1"/>
                </p:cNvSpPr>
                <p:nvPr/>
              </p:nvSpPr>
              <p:spPr bwMode="auto">
                <a:xfrm>
                  <a:off x="3024" y="672"/>
                  <a:ext cx="373" cy="54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400" b="1">
                      <a:solidFill>
                        <a:schemeClr val="tx2"/>
                      </a:solidFill>
                      <a:latin typeface="Times New Roman" pitchFamily="18" charset="0"/>
                    </a:rPr>
                    <a:t>Z</a:t>
                  </a:r>
                </a:p>
              </p:txBody>
            </p:sp>
            <p:sp>
              <p:nvSpPr>
                <p:cNvPr id="265584" name="Text Box 368"/>
                <p:cNvSpPr txBox="1">
                  <a:spLocks noChangeArrowheads="1"/>
                </p:cNvSpPr>
                <p:nvPr/>
              </p:nvSpPr>
              <p:spPr bwMode="auto">
                <a:xfrm>
                  <a:off x="5219" y="2849"/>
                  <a:ext cx="389" cy="54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400" b="1">
                      <a:solidFill>
                        <a:schemeClr val="tx2"/>
                      </a:solidFill>
                      <a:latin typeface="Times New Roman" pitchFamily="18" charset="0"/>
                    </a:rPr>
                    <a:t>Y</a:t>
                  </a:r>
                </a:p>
              </p:txBody>
            </p:sp>
          </p:grpSp>
          <p:sp>
            <p:nvSpPr>
              <p:cNvPr id="265585" name="Text Box 369"/>
              <p:cNvSpPr txBox="1">
                <a:spLocks noChangeArrowheads="1"/>
              </p:cNvSpPr>
              <p:nvPr/>
            </p:nvSpPr>
            <p:spPr bwMode="auto">
              <a:xfrm>
                <a:off x="3335" y="2563"/>
                <a:ext cx="405" cy="54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solidFill>
                      <a:schemeClr val="tx2"/>
                    </a:solidFill>
                    <a:latin typeface="Times New Roman" pitchFamily="18" charset="0"/>
                  </a:rPr>
                  <a:t>O</a:t>
                </a:r>
              </a:p>
            </p:txBody>
          </p:sp>
        </p:grpSp>
        <p:grpSp>
          <p:nvGrpSpPr>
            <p:cNvPr id="265586" name="Group 370"/>
            <p:cNvGrpSpPr>
              <a:grpSpLocks/>
            </p:cNvGrpSpPr>
            <p:nvPr/>
          </p:nvGrpSpPr>
          <p:grpSpPr bwMode="auto">
            <a:xfrm>
              <a:off x="3360" y="2368"/>
              <a:ext cx="635" cy="541"/>
              <a:chOff x="3360" y="2368"/>
              <a:chExt cx="635" cy="541"/>
            </a:xfrm>
          </p:grpSpPr>
          <p:sp>
            <p:nvSpPr>
              <p:cNvPr id="265587" name="Arc 371"/>
              <p:cNvSpPr>
                <a:spLocks/>
              </p:cNvSpPr>
              <p:nvPr/>
            </p:nvSpPr>
            <p:spPr bwMode="auto">
              <a:xfrm>
                <a:off x="3360" y="2512"/>
                <a:ext cx="240" cy="28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588" name="Text Box 372"/>
              <p:cNvSpPr txBox="1">
                <a:spLocks noChangeArrowheads="1"/>
              </p:cNvSpPr>
              <p:nvPr/>
            </p:nvSpPr>
            <p:spPr bwMode="auto">
              <a:xfrm>
                <a:off x="3522" y="2368"/>
                <a:ext cx="473" cy="541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α</a:t>
                </a:r>
              </a:p>
            </p:txBody>
          </p:sp>
        </p:grpSp>
        <p:grpSp>
          <p:nvGrpSpPr>
            <p:cNvPr id="265589" name="Group 373"/>
            <p:cNvGrpSpPr>
              <a:grpSpLocks/>
            </p:cNvGrpSpPr>
            <p:nvPr/>
          </p:nvGrpSpPr>
          <p:grpSpPr bwMode="auto">
            <a:xfrm>
              <a:off x="2999" y="2560"/>
              <a:ext cx="471" cy="542"/>
              <a:chOff x="2999" y="2560"/>
              <a:chExt cx="471" cy="542"/>
            </a:xfrm>
          </p:grpSpPr>
          <p:sp>
            <p:nvSpPr>
              <p:cNvPr id="265590" name="Arc 374"/>
              <p:cNvSpPr>
                <a:spLocks/>
              </p:cNvSpPr>
              <p:nvPr/>
            </p:nvSpPr>
            <p:spPr bwMode="auto">
              <a:xfrm flipH="1">
                <a:off x="3216" y="2608"/>
                <a:ext cx="144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kumimoji="1" lang="en-US" sz="3600" b="1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5591" name="Text Box 375"/>
              <p:cNvSpPr txBox="1">
                <a:spLocks noChangeArrowheads="1"/>
              </p:cNvSpPr>
              <p:nvPr/>
            </p:nvSpPr>
            <p:spPr bwMode="auto">
              <a:xfrm>
                <a:off x="2999" y="2560"/>
                <a:ext cx="471" cy="54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β</a:t>
                </a:r>
              </a:p>
            </p:txBody>
          </p:sp>
        </p:grpSp>
        <p:grpSp>
          <p:nvGrpSpPr>
            <p:cNvPr id="265592" name="Group 376"/>
            <p:cNvGrpSpPr>
              <a:grpSpLocks/>
            </p:cNvGrpSpPr>
            <p:nvPr/>
          </p:nvGrpSpPr>
          <p:grpSpPr bwMode="auto">
            <a:xfrm>
              <a:off x="3264" y="2800"/>
              <a:ext cx="616" cy="543"/>
              <a:chOff x="3264" y="2800"/>
              <a:chExt cx="616" cy="543"/>
            </a:xfrm>
          </p:grpSpPr>
          <p:sp>
            <p:nvSpPr>
              <p:cNvPr id="265593" name="Arc 377"/>
              <p:cNvSpPr>
                <a:spLocks/>
              </p:cNvSpPr>
              <p:nvPr/>
            </p:nvSpPr>
            <p:spPr bwMode="auto">
              <a:xfrm flipV="1">
                <a:off x="3264" y="2800"/>
                <a:ext cx="288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594" name="Text Box 378"/>
              <p:cNvSpPr txBox="1">
                <a:spLocks noChangeArrowheads="1"/>
              </p:cNvSpPr>
              <p:nvPr/>
            </p:nvSpPr>
            <p:spPr bwMode="auto">
              <a:xfrm>
                <a:off x="3408" y="2800"/>
                <a:ext cx="472" cy="54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γ</a:t>
                </a:r>
              </a:p>
            </p:txBody>
          </p:sp>
        </p:grpSp>
        <p:grpSp>
          <p:nvGrpSpPr>
            <p:cNvPr id="265595" name="Group 379"/>
            <p:cNvGrpSpPr>
              <a:grpSpLocks/>
            </p:cNvGrpSpPr>
            <p:nvPr/>
          </p:nvGrpSpPr>
          <p:grpSpPr bwMode="auto">
            <a:xfrm>
              <a:off x="2588" y="1216"/>
              <a:ext cx="2225" cy="2362"/>
              <a:chOff x="2588" y="1216"/>
              <a:chExt cx="2225" cy="2362"/>
            </a:xfrm>
          </p:grpSpPr>
          <p:sp>
            <p:nvSpPr>
              <p:cNvPr id="265596" name="Line 380"/>
              <p:cNvSpPr>
                <a:spLocks noChangeShapeType="1"/>
              </p:cNvSpPr>
              <p:nvPr/>
            </p:nvSpPr>
            <p:spPr bwMode="auto">
              <a:xfrm>
                <a:off x="3360" y="1216"/>
                <a:ext cx="144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65597" name="Group 381"/>
              <p:cNvGrpSpPr>
                <a:grpSpLocks/>
              </p:cNvGrpSpPr>
              <p:nvPr/>
            </p:nvGrpSpPr>
            <p:grpSpPr bwMode="auto">
              <a:xfrm>
                <a:off x="2588" y="2787"/>
                <a:ext cx="2225" cy="791"/>
                <a:chOff x="2588" y="2787"/>
                <a:chExt cx="2225" cy="791"/>
              </a:xfrm>
            </p:grpSpPr>
            <p:sp>
              <p:nvSpPr>
                <p:cNvPr id="265598" name="Line 382"/>
                <p:cNvSpPr>
                  <a:spLocks noChangeShapeType="1"/>
                </p:cNvSpPr>
                <p:nvPr/>
              </p:nvSpPr>
              <p:spPr bwMode="auto">
                <a:xfrm>
                  <a:off x="2592" y="3568"/>
                  <a:ext cx="1440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599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2588" y="2810"/>
                  <a:ext cx="768" cy="768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600" name="Line 384"/>
                <p:cNvSpPr>
                  <a:spLocks noChangeShapeType="1"/>
                </p:cNvSpPr>
                <p:nvPr/>
              </p:nvSpPr>
              <p:spPr bwMode="auto">
                <a:xfrm>
                  <a:off x="3360" y="2806"/>
                  <a:ext cx="1440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601" name="Line 385"/>
                <p:cNvSpPr>
                  <a:spLocks noChangeShapeType="1"/>
                </p:cNvSpPr>
                <p:nvPr/>
              </p:nvSpPr>
              <p:spPr bwMode="auto">
                <a:xfrm flipH="1">
                  <a:off x="4045" y="2787"/>
                  <a:ext cx="768" cy="768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65602" name="Line 386"/>
              <p:cNvSpPr>
                <a:spLocks noChangeShapeType="1"/>
              </p:cNvSpPr>
              <p:nvPr/>
            </p:nvSpPr>
            <p:spPr bwMode="auto">
              <a:xfrm>
                <a:off x="2592" y="2003"/>
                <a:ext cx="0" cy="1571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03" name="Line 387"/>
              <p:cNvSpPr>
                <a:spLocks noChangeShapeType="1"/>
              </p:cNvSpPr>
              <p:nvPr/>
            </p:nvSpPr>
            <p:spPr bwMode="auto">
              <a:xfrm flipH="1">
                <a:off x="4032" y="1216"/>
                <a:ext cx="768" cy="768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04" name="Line 388"/>
              <p:cNvSpPr>
                <a:spLocks noChangeShapeType="1"/>
              </p:cNvSpPr>
              <p:nvPr/>
            </p:nvSpPr>
            <p:spPr bwMode="auto">
              <a:xfrm>
                <a:off x="4032" y="1984"/>
                <a:ext cx="0" cy="1568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05" name="Line 389"/>
              <p:cNvSpPr>
                <a:spLocks noChangeShapeType="1"/>
              </p:cNvSpPr>
              <p:nvPr/>
            </p:nvSpPr>
            <p:spPr bwMode="auto">
              <a:xfrm>
                <a:off x="2592" y="1984"/>
                <a:ext cx="144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06" name="Line 390"/>
              <p:cNvSpPr>
                <a:spLocks noChangeShapeType="1"/>
              </p:cNvSpPr>
              <p:nvPr/>
            </p:nvSpPr>
            <p:spPr bwMode="auto">
              <a:xfrm flipH="1">
                <a:off x="2592" y="1216"/>
                <a:ext cx="768" cy="768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07" name="Line 391"/>
              <p:cNvSpPr>
                <a:spLocks noChangeShapeType="1"/>
              </p:cNvSpPr>
              <p:nvPr/>
            </p:nvSpPr>
            <p:spPr bwMode="auto">
              <a:xfrm>
                <a:off x="3360" y="1235"/>
                <a:ext cx="0" cy="1568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08" name="Line 392"/>
              <p:cNvSpPr>
                <a:spLocks noChangeShapeType="1"/>
              </p:cNvSpPr>
              <p:nvPr/>
            </p:nvSpPr>
            <p:spPr bwMode="auto">
              <a:xfrm>
                <a:off x="4800" y="1235"/>
                <a:ext cx="0" cy="153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65609" name="Group 393"/>
            <p:cNvGrpSpPr>
              <a:grpSpLocks/>
            </p:cNvGrpSpPr>
            <p:nvPr/>
          </p:nvGrpSpPr>
          <p:grpSpPr bwMode="auto">
            <a:xfrm>
              <a:off x="2592" y="3552"/>
              <a:ext cx="1440" cy="681"/>
              <a:chOff x="2592" y="3552"/>
              <a:chExt cx="1440" cy="681"/>
            </a:xfrm>
          </p:grpSpPr>
          <p:sp>
            <p:nvSpPr>
              <p:cNvPr id="265610" name="Line 394"/>
              <p:cNvSpPr>
                <a:spLocks noChangeShapeType="1"/>
              </p:cNvSpPr>
              <p:nvPr/>
            </p:nvSpPr>
            <p:spPr bwMode="auto">
              <a:xfrm>
                <a:off x="3264" y="3952"/>
                <a:ext cx="76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65611" name="Group 395"/>
              <p:cNvGrpSpPr>
                <a:grpSpLocks/>
              </p:cNvGrpSpPr>
              <p:nvPr/>
            </p:nvGrpSpPr>
            <p:grpSpPr bwMode="auto">
              <a:xfrm>
                <a:off x="2592" y="3552"/>
                <a:ext cx="984" cy="681"/>
                <a:chOff x="2592" y="3552"/>
                <a:chExt cx="984" cy="681"/>
              </a:xfrm>
            </p:grpSpPr>
            <p:sp>
              <p:nvSpPr>
                <p:cNvPr id="265612" name="Line 396"/>
                <p:cNvSpPr>
                  <a:spLocks noChangeShapeType="1"/>
                </p:cNvSpPr>
                <p:nvPr/>
              </p:nvSpPr>
              <p:spPr bwMode="auto">
                <a:xfrm flipH="1">
                  <a:off x="2592" y="3952"/>
                  <a:ext cx="672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613" name="Text Box 397"/>
                <p:cNvSpPr txBox="1">
                  <a:spLocks noChangeArrowheads="1"/>
                </p:cNvSpPr>
                <p:nvPr/>
              </p:nvSpPr>
              <p:spPr bwMode="auto">
                <a:xfrm>
                  <a:off x="3208" y="3618"/>
                  <a:ext cx="368" cy="615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800" b="1">
                      <a:solidFill>
                        <a:schemeClr val="tx2"/>
                      </a:solidFill>
                      <a:latin typeface="Times New Roman" pitchFamily="18" charset="0"/>
                    </a:rPr>
                    <a:t>b</a:t>
                  </a:r>
                </a:p>
              </p:txBody>
            </p:sp>
            <p:sp>
              <p:nvSpPr>
                <p:cNvPr id="265614" name="Line 398"/>
                <p:cNvSpPr>
                  <a:spLocks noChangeShapeType="1"/>
                </p:cNvSpPr>
                <p:nvPr/>
              </p:nvSpPr>
              <p:spPr bwMode="auto">
                <a:xfrm>
                  <a:off x="2592" y="3552"/>
                  <a:ext cx="0" cy="52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5615" name="Group 399"/>
            <p:cNvGrpSpPr>
              <a:grpSpLocks/>
            </p:cNvGrpSpPr>
            <p:nvPr/>
          </p:nvGrpSpPr>
          <p:grpSpPr bwMode="auto">
            <a:xfrm>
              <a:off x="4032" y="2784"/>
              <a:ext cx="794" cy="1296"/>
              <a:chOff x="4032" y="2784"/>
              <a:chExt cx="794" cy="1296"/>
            </a:xfrm>
          </p:grpSpPr>
          <p:sp>
            <p:nvSpPr>
              <p:cNvPr id="265616" name="Line 400"/>
              <p:cNvSpPr>
                <a:spLocks noChangeShapeType="1"/>
              </p:cNvSpPr>
              <p:nvPr/>
            </p:nvSpPr>
            <p:spPr bwMode="auto">
              <a:xfrm flipV="1">
                <a:off x="4368" y="3184"/>
                <a:ext cx="432" cy="43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65617" name="Group 401"/>
              <p:cNvGrpSpPr>
                <a:grpSpLocks/>
              </p:cNvGrpSpPr>
              <p:nvPr/>
            </p:nvGrpSpPr>
            <p:grpSpPr bwMode="auto">
              <a:xfrm>
                <a:off x="4032" y="2784"/>
                <a:ext cx="794" cy="1296"/>
                <a:chOff x="4032" y="2784"/>
                <a:chExt cx="794" cy="1296"/>
              </a:xfrm>
            </p:grpSpPr>
            <p:sp>
              <p:nvSpPr>
                <p:cNvPr id="265618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032" y="3520"/>
                  <a:ext cx="432" cy="43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619" name="Text Box 403"/>
                <p:cNvSpPr txBox="1">
                  <a:spLocks noChangeArrowheads="1"/>
                </p:cNvSpPr>
                <p:nvPr/>
              </p:nvSpPr>
              <p:spPr bwMode="auto">
                <a:xfrm rot="-8464264">
                  <a:off x="4238" y="3220"/>
                  <a:ext cx="588" cy="32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vert="eaVert" wrap="none">
                  <a:spAutoFit/>
                </a:bodyPr>
                <a:lstStyle/>
                <a:p>
                  <a:r>
                    <a:rPr kumimoji="1" lang="en-US" altLang="zh-CN" sz="2800" b="1">
                      <a:solidFill>
                        <a:schemeClr val="tx2"/>
                      </a:solidFill>
                      <a:latin typeface="Times New Roman" pitchFamily="18" charset="0"/>
                    </a:rPr>
                    <a:t>a</a:t>
                  </a:r>
                </a:p>
              </p:txBody>
            </p:sp>
            <p:sp>
              <p:nvSpPr>
                <p:cNvPr id="265620" name="Line 404"/>
                <p:cNvSpPr>
                  <a:spLocks noChangeShapeType="1"/>
                </p:cNvSpPr>
                <p:nvPr/>
              </p:nvSpPr>
              <p:spPr bwMode="auto">
                <a:xfrm>
                  <a:off x="4032" y="3552"/>
                  <a:ext cx="0" cy="52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5621" name="Line 405"/>
                <p:cNvSpPr>
                  <a:spLocks noChangeShapeType="1"/>
                </p:cNvSpPr>
                <p:nvPr/>
              </p:nvSpPr>
              <p:spPr bwMode="auto">
                <a:xfrm>
                  <a:off x="4800" y="2784"/>
                  <a:ext cx="0" cy="528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5622" name="Group 406"/>
            <p:cNvGrpSpPr>
              <a:grpSpLocks/>
            </p:cNvGrpSpPr>
            <p:nvPr/>
          </p:nvGrpSpPr>
          <p:grpSpPr bwMode="auto">
            <a:xfrm>
              <a:off x="2592" y="1200"/>
              <a:ext cx="2688" cy="2365"/>
              <a:chOff x="2592" y="1200"/>
              <a:chExt cx="2688" cy="2365"/>
            </a:xfrm>
          </p:grpSpPr>
          <p:sp>
            <p:nvSpPr>
              <p:cNvPr id="265623" name="Line 407"/>
              <p:cNvSpPr>
                <a:spLocks noChangeShapeType="1"/>
              </p:cNvSpPr>
              <p:nvPr/>
            </p:nvSpPr>
            <p:spPr bwMode="auto">
              <a:xfrm flipV="1">
                <a:off x="2592" y="1968"/>
                <a:ext cx="480" cy="1584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24" name="Line 408"/>
              <p:cNvSpPr>
                <a:spLocks noChangeShapeType="1"/>
              </p:cNvSpPr>
              <p:nvPr/>
            </p:nvSpPr>
            <p:spPr bwMode="auto">
              <a:xfrm flipV="1">
                <a:off x="4800" y="1222"/>
                <a:ext cx="480" cy="1584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25" name="Line 409"/>
              <p:cNvSpPr>
                <a:spLocks noChangeShapeType="1"/>
              </p:cNvSpPr>
              <p:nvPr/>
            </p:nvSpPr>
            <p:spPr bwMode="auto">
              <a:xfrm flipV="1">
                <a:off x="4032" y="1968"/>
                <a:ext cx="480" cy="1584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26" name="Line 410"/>
              <p:cNvSpPr>
                <a:spLocks noChangeShapeType="1"/>
              </p:cNvSpPr>
              <p:nvPr/>
            </p:nvSpPr>
            <p:spPr bwMode="auto">
              <a:xfrm flipV="1">
                <a:off x="3373" y="1200"/>
                <a:ext cx="480" cy="1584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27" name="Line 411"/>
              <p:cNvSpPr>
                <a:spLocks noChangeShapeType="1"/>
              </p:cNvSpPr>
              <p:nvPr/>
            </p:nvSpPr>
            <p:spPr bwMode="auto">
              <a:xfrm flipH="1">
                <a:off x="3072" y="1200"/>
                <a:ext cx="768" cy="768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28" name="Line 412"/>
              <p:cNvSpPr>
                <a:spLocks noChangeShapeType="1"/>
              </p:cNvSpPr>
              <p:nvPr/>
            </p:nvSpPr>
            <p:spPr bwMode="auto">
              <a:xfrm flipH="1">
                <a:off x="2614" y="2775"/>
                <a:ext cx="768" cy="768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29" name="Line 413"/>
              <p:cNvSpPr>
                <a:spLocks noChangeShapeType="1"/>
              </p:cNvSpPr>
              <p:nvPr/>
            </p:nvSpPr>
            <p:spPr bwMode="auto">
              <a:xfrm flipH="1">
                <a:off x="4032" y="2797"/>
                <a:ext cx="768" cy="768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30" name="Line 414"/>
              <p:cNvSpPr>
                <a:spLocks noChangeShapeType="1"/>
              </p:cNvSpPr>
              <p:nvPr/>
            </p:nvSpPr>
            <p:spPr bwMode="auto">
              <a:xfrm flipH="1">
                <a:off x="4512" y="1213"/>
                <a:ext cx="768" cy="768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31" name="Line 415"/>
              <p:cNvSpPr>
                <a:spLocks noChangeShapeType="1"/>
              </p:cNvSpPr>
              <p:nvPr/>
            </p:nvSpPr>
            <p:spPr bwMode="auto">
              <a:xfrm>
                <a:off x="3063" y="1981"/>
                <a:ext cx="1440" cy="0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32" name="Line 416"/>
              <p:cNvSpPr>
                <a:spLocks noChangeShapeType="1"/>
              </p:cNvSpPr>
              <p:nvPr/>
            </p:nvSpPr>
            <p:spPr bwMode="auto">
              <a:xfrm>
                <a:off x="3840" y="1213"/>
                <a:ext cx="1440" cy="0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33" name="Line 417"/>
              <p:cNvSpPr>
                <a:spLocks noChangeShapeType="1"/>
              </p:cNvSpPr>
              <p:nvPr/>
            </p:nvSpPr>
            <p:spPr bwMode="auto">
              <a:xfrm>
                <a:off x="2592" y="3552"/>
                <a:ext cx="1440" cy="0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634" name="Line 418"/>
              <p:cNvSpPr>
                <a:spLocks noChangeShapeType="1"/>
              </p:cNvSpPr>
              <p:nvPr/>
            </p:nvSpPr>
            <p:spPr bwMode="auto">
              <a:xfrm>
                <a:off x="3360" y="2797"/>
                <a:ext cx="1440" cy="0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pic>
        <p:nvPicPr>
          <p:cNvPr id="79" name="Picture 41" descr="FIG3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889" t="5000" r="2777" b="39999"/>
          <a:stretch>
            <a:fillRect/>
          </a:stretch>
        </p:blipFill>
        <p:spPr bwMode="auto">
          <a:xfrm>
            <a:off x="6237185" y="4239090"/>
            <a:ext cx="1600200" cy="1466850"/>
          </a:xfrm>
          <a:prstGeom prst="rect">
            <a:avLst/>
          </a:prstGeom>
          <a:solidFill>
            <a:srgbClr val="66CCFF"/>
          </a:solidFill>
          <a:ln w="9525">
            <a:solidFill>
              <a:srgbClr val="FE6B5C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5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6" name="Text Box 4"/>
          <p:cNvSpPr txBox="1">
            <a:spLocks noChangeArrowheads="1"/>
          </p:cNvSpPr>
          <p:nvPr/>
        </p:nvSpPr>
        <p:spPr bwMode="auto">
          <a:xfrm>
            <a:off x="971550" y="1179513"/>
            <a:ext cx="733425" cy="414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eaVert" wrap="none">
            <a:spAutoFit/>
          </a:bodyPr>
          <a:lstStyle/>
          <a:p>
            <a:r>
              <a:rPr kumimoji="1" lang="zh-CN" altLang="en-US" sz="3600" b="1">
                <a:solidFill>
                  <a:srgbClr val="FF3300"/>
                </a:solidFill>
                <a:latin typeface="Times New Roman" pitchFamily="18" charset="0"/>
              </a:rPr>
              <a:t>布拉菲空间点阵晶胞</a:t>
            </a:r>
          </a:p>
        </p:txBody>
      </p:sp>
      <p:grpSp>
        <p:nvGrpSpPr>
          <p:cNvPr id="387083" name="Group 11"/>
          <p:cNvGrpSpPr>
            <a:grpSpLocks/>
          </p:cNvGrpSpPr>
          <p:nvPr/>
        </p:nvGrpSpPr>
        <p:grpSpPr bwMode="auto">
          <a:xfrm>
            <a:off x="2322513" y="323850"/>
            <a:ext cx="5624512" cy="5849938"/>
            <a:chOff x="1488" y="48"/>
            <a:chExt cx="4128" cy="4128"/>
          </a:xfrm>
        </p:grpSpPr>
        <p:pic>
          <p:nvPicPr>
            <p:cNvPr id="387084" name="Picture 12" descr="02-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8" y="48"/>
              <a:ext cx="4128" cy="4128"/>
            </a:xfrm>
            <a:prstGeom prst="rect">
              <a:avLst/>
            </a:prstGeom>
            <a:noFill/>
          </p:spPr>
        </p:pic>
        <p:sp>
          <p:nvSpPr>
            <p:cNvPr id="387085" name="Rectangle 13"/>
            <p:cNvSpPr>
              <a:spLocks noChangeArrowheads="1"/>
            </p:cNvSpPr>
            <p:nvPr/>
          </p:nvSpPr>
          <p:spPr bwMode="auto">
            <a:xfrm>
              <a:off x="1488" y="48"/>
              <a:ext cx="4128" cy="4128"/>
            </a:xfrm>
            <a:prstGeom prst="rect">
              <a:avLst/>
            </a:prstGeom>
            <a:noFill/>
            <a:ln w="38100" cap="sq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387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1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296863" y="458788"/>
            <a:ext cx="5084762" cy="1206500"/>
          </a:xfrm>
          <a:noFill/>
          <a:ln w="12700" cap="sq"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4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晶向</a:t>
            </a:r>
            <a:r>
              <a:rPr lang="en-US" altLang="zh-CN" sz="24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(crystal direction):</a:t>
            </a:r>
            <a:r>
              <a:rPr lang="en-US" altLang="zh-CN" sz="2400" b="1">
                <a:solidFill>
                  <a:schemeClr val="tx1"/>
                </a:solidFill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在晶格中</a:t>
            </a:r>
            <a:r>
              <a:rPr lang="en-US" altLang="zh-CN" sz="24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zh-CN" altLang="en-US" sz="24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任意两原子之间的连线所指的方向。</a:t>
            </a:r>
          </a:p>
        </p:txBody>
      </p:sp>
      <p:grpSp>
        <p:nvGrpSpPr>
          <p:cNvPr id="384024" name="Group 24"/>
          <p:cNvGrpSpPr>
            <a:grpSpLocks/>
          </p:cNvGrpSpPr>
          <p:nvPr/>
        </p:nvGrpSpPr>
        <p:grpSpPr bwMode="auto">
          <a:xfrm>
            <a:off x="5476875" y="279400"/>
            <a:ext cx="3667125" cy="2889250"/>
            <a:chOff x="1248" y="981"/>
            <a:chExt cx="3984" cy="3195"/>
          </a:xfrm>
        </p:grpSpPr>
        <p:pic>
          <p:nvPicPr>
            <p:cNvPr id="384025" name="Picture 25" descr="02-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8" y="995"/>
              <a:ext cx="3984" cy="3181"/>
            </a:xfrm>
            <a:prstGeom prst="rect">
              <a:avLst/>
            </a:prstGeom>
            <a:noFill/>
          </p:spPr>
        </p:pic>
        <p:sp>
          <p:nvSpPr>
            <p:cNvPr id="384026" name="Rectangle 26"/>
            <p:cNvSpPr>
              <a:spLocks noChangeArrowheads="1"/>
            </p:cNvSpPr>
            <p:nvPr/>
          </p:nvSpPr>
          <p:spPr bwMode="auto">
            <a:xfrm>
              <a:off x="1248" y="981"/>
              <a:ext cx="3984" cy="3195"/>
            </a:xfrm>
            <a:prstGeom prst="rect">
              <a:avLst/>
            </a:prstGeom>
            <a:noFill/>
            <a:ln w="38100" cap="sq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4027" name="Rectangle 27"/>
          <p:cNvSpPr>
            <a:spLocks noChangeArrowheads="1"/>
          </p:cNvSpPr>
          <p:nvPr/>
        </p:nvSpPr>
        <p:spPr bwMode="auto">
          <a:xfrm>
            <a:off x="296863" y="1584325"/>
            <a:ext cx="5084762" cy="1676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/>
          <a:lstStyle/>
          <a:p>
            <a:r>
              <a:rPr lang="zh-CN" altLang="en-US" sz="2400" b="1">
                <a:latin typeface="黑体" pitchFamily="2" charset="-122"/>
                <a:ea typeface="黑体" pitchFamily="2" charset="-122"/>
              </a:rPr>
              <a:t>晶向指数</a:t>
            </a:r>
            <a:r>
              <a:rPr lang="en-US" altLang="zh-CN" sz="2400" b="1">
                <a:latin typeface="黑体" pitchFamily="2" charset="-122"/>
                <a:ea typeface="黑体" pitchFamily="2" charset="-122"/>
              </a:rPr>
              <a:t>:</a:t>
            </a:r>
            <a:r>
              <a:rPr lang="en-US" altLang="zh-CN" sz="2400" b="1"/>
              <a:t> </a:t>
            </a:r>
            <a:r>
              <a:rPr lang="zh-CN" altLang="en-US" sz="2400">
                <a:latin typeface="仿宋_GB2312" pitchFamily="49" charset="-122"/>
                <a:ea typeface="仿宋_GB2312" pitchFamily="49" charset="-122"/>
              </a:rPr>
              <a:t>用密勒</a:t>
            </a:r>
            <a:r>
              <a:rPr lang="en-US" altLang="zh-CN" sz="2400">
                <a:latin typeface="仿宋_GB2312" pitchFamily="49" charset="-122"/>
                <a:ea typeface="仿宋_GB2312" pitchFamily="49" charset="-122"/>
              </a:rPr>
              <a:t>(Miller)</a:t>
            </a:r>
            <a:r>
              <a:rPr lang="zh-CN" altLang="en-US" sz="2400">
                <a:latin typeface="仿宋_GB2312" pitchFamily="49" charset="-122"/>
                <a:ea typeface="仿宋_GB2312" pitchFamily="49" charset="-122"/>
              </a:rPr>
              <a:t>指数对晶格中某一原子排列在空间的位向进行标定。</a:t>
            </a:r>
          </a:p>
        </p:txBody>
      </p:sp>
      <p:grpSp>
        <p:nvGrpSpPr>
          <p:cNvPr id="384035" name="Group 35"/>
          <p:cNvGrpSpPr>
            <a:grpSpLocks/>
          </p:cNvGrpSpPr>
          <p:nvPr/>
        </p:nvGrpSpPr>
        <p:grpSpPr bwMode="auto">
          <a:xfrm>
            <a:off x="1150938" y="3114675"/>
            <a:ext cx="3914775" cy="3114675"/>
            <a:chOff x="2544" y="1008"/>
            <a:chExt cx="3072" cy="2982"/>
          </a:xfrm>
        </p:grpSpPr>
        <p:pic>
          <p:nvPicPr>
            <p:cNvPr id="384036" name="Picture 36" descr="02-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4" y="1008"/>
              <a:ext cx="3072" cy="2982"/>
            </a:xfrm>
            <a:prstGeom prst="rect">
              <a:avLst/>
            </a:prstGeom>
            <a:noFill/>
          </p:spPr>
        </p:pic>
        <p:sp>
          <p:nvSpPr>
            <p:cNvPr id="384037" name="Rectangle 37"/>
            <p:cNvSpPr>
              <a:spLocks noChangeArrowheads="1"/>
            </p:cNvSpPr>
            <p:nvPr/>
          </p:nvSpPr>
          <p:spPr bwMode="auto">
            <a:xfrm>
              <a:off x="2544" y="1008"/>
              <a:ext cx="3072" cy="2976"/>
            </a:xfrm>
            <a:prstGeom prst="rect">
              <a:avLst/>
            </a:prstGeom>
            <a:noFill/>
            <a:ln w="38100" cap="sq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4040" name="Rectangle 40"/>
          <p:cNvSpPr>
            <a:spLocks noChangeArrowheads="1"/>
          </p:cNvSpPr>
          <p:nvPr/>
        </p:nvSpPr>
        <p:spPr bwMode="auto">
          <a:xfrm>
            <a:off x="5786438" y="3833813"/>
            <a:ext cx="2276475" cy="1552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b="1"/>
              <a:t>确定方法</a:t>
            </a:r>
            <a:r>
              <a:rPr lang="en-US" altLang="zh-CN" sz="2400" b="1"/>
              <a:t>:</a:t>
            </a:r>
          </a:p>
          <a:p>
            <a:pPr lvl="1"/>
            <a:r>
              <a:rPr lang="en-US" altLang="zh-CN" sz="2400"/>
              <a:t>    </a:t>
            </a:r>
            <a:r>
              <a:rPr lang="zh-CN" altLang="en-US" sz="2400"/>
              <a:t>设置坐标</a:t>
            </a:r>
            <a:r>
              <a:rPr lang="en-US" altLang="zh-CN" sz="2400"/>
              <a:t>;</a:t>
            </a:r>
          </a:p>
          <a:p>
            <a:pPr lvl="1"/>
            <a:r>
              <a:rPr lang="en-US" altLang="zh-CN" sz="2400"/>
              <a:t>    </a:t>
            </a:r>
            <a:r>
              <a:rPr lang="zh-CN" altLang="en-US" sz="2400"/>
              <a:t>求投影坐标</a:t>
            </a:r>
            <a:r>
              <a:rPr lang="en-US" altLang="zh-CN" sz="2400"/>
              <a:t>;</a:t>
            </a:r>
          </a:p>
          <a:p>
            <a:pPr lvl="1"/>
            <a:r>
              <a:rPr lang="en-US" altLang="zh-CN" sz="2400"/>
              <a:t>    </a:t>
            </a:r>
            <a:r>
              <a:rPr lang="zh-CN" altLang="en-US" sz="2400"/>
              <a:t>取最小整数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8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8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27" grpId="0" autoUpdateAnimBg="0"/>
      <p:bldP spid="3840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8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1313" y="458788"/>
            <a:ext cx="5130800" cy="1206500"/>
          </a:xfrm>
          <a:noFill/>
          <a:ln w="12700" cap="sq"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晶面</a:t>
            </a:r>
            <a:r>
              <a:rPr lang="en-US" altLang="zh-CN" sz="24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(crystal face):</a:t>
            </a:r>
            <a:r>
              <a:rPr lang="zh-CN" altLang="en-US" sz="2400">
                <a:solidFill>
                  <a:schemeClr val="tx1"/>
                </a:solidFill>
              </a:rPr>
              <a:t>在晶格中由一系列原子所构成的平面称为晶面</a:t>
            </a:r>
            <a:r>
              <a:rPr lang="zh-CN" altLang="en-US" sz="2400" b="1">
                <a:solidFill>
                  <a:schemeClr val="tx1"/>
                </a:solidFill>
              </a:rPr>
              <a:t>。</a:t>
            </a:r>
          </a:p>
        </p:txBody>
      </p:sp>
      <p:grpSp>
        <p:nvGrpSpPr>
          <p:cNvPr id="382987" name="Group 11"/>
          <p:cNvGrpSpPr>
            <a:grpSpLocks/>
          </p:cNvGrpSpPr>
          <p:nvPr/>
        </p:nvGrpSpPr>
        <p:grpSpPr bwMode="auto">
          <a:xfrm>
            <a:off x="5548313" y="279400"/>
            <a:ext cx="3492500" cy="2840038"/>
            <a:chOff x="1536" y="1008"/>
            <a:chExt cx="3504" cy="3121"/>
          </a:xfrm>
        </p:grpSpPr>
        <p:pic>
          <p:nvPicPr>
            <p:cNvPr id="382988" name="Picture 12" descr="02-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6" y="1019"/>
              <a:ext cx="3504" cy="3110"/>
            </a:xfrm>
            <a:prstGeom prst="rect">
              <a:avLst/>
            </a:prstGeom>
            <a:noFill/>
          </p:spPr>
        </p:pic>
        <p:sp>
          <p:nvSpPr>
            <p:cNvPr id="382989" name="Rectangle 13"/>
            <p:cNvSpPr>
              <a:spLocks noChangeArrowheads="1"/>
            </p:cNvSpPr>
            <p:nvPr/>
          </p:nvSpPr>
          <p:spPr bwMode="auto">
            <a:xfrm>
              <a:off x="1536" y="1008"/>
              <a:ext cx="3504" cy="3120"/>
            </a:xfrm>
            <a:prstGeom prst="rect">
              <a:avLst/>
            </a:prstGeom>
            <a:noFill/>
            <a:ln w="38100" cap="sq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2990" name="Rectangle 14"/>
          <p:cNvSpPr>
            <a:spLocks noChangeArrowheads="1"/>
          </p:cNvSpPr>
          <p:nvPr/>
        </p:nvSpPr>
        <p:spPr bwMode="auto">
          <a:xfrm>
            <a:off x="341313" y="1719263"/>
            <a:ext cx="5130800" cy="10795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晶面指数</a:t>
            </a:r>
            <a:r>
              <a:rPr lang="en-US" altLang="zh-CN" sz="24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:</a:t>
            </a:r>
            <a:r>
              <a:rPr lang="zh-CN" altLang="en-US" sz="2400">
                <a:solidFill>
                  <a:schemeClr val="tx2"/>
                </a:solidFill>
              </a:rPr>
              <a:t>用密勒</a:t>
            </a:r>
            <a:r>
              <a:rPr lang="en-US" altLang="zh-CN" sz="2400">
                <a:solidFill>
                  <a:schemeClr val="tx2"/>
                </a:solidFill>
              </a:rPr>
              <a:t>(Miller)</a:t>
            </a:r>
            <a:r>
              <a:rPr lang="zh-CN" altLang="en-US" sz="2400">
                <a:solidFill>
                  <a:schemeClr val="tx2"/>
                </a:solidFill>
              </a:rPr>
              <a:t>指数对晶格中某一晶面进行标定。</a:t>
            </a:r>
          </a:p>
        </p:txBody>
      </p:sp>
      <p:grpSp>
        <p:nvGrpSpPr>
          <p:cNvPr id="382998" name="Group 22"/>
          <p:cNvGrpSpPr>
            <a:grpSpLocks/>
          </p:cNvGrpSpPr>
          <p:nvPr/>
        </p:nvGrpSpPr>
        <p:grpSpPr bwMode="auto">
          <a:xfrm>
            <a:off x="476250" y="3114675"/>
            <a:ext cx="3959225" cy="2836863"/>
            <a:chOff x="2208" y="1353"/>
            <a:chExt cx="3456" cy="2736"/>
          </a:xfrm>
        </p:grpSpPr>
        <p:pic>
          <p:nvPicPr>
            <p:cNvPr id="382999" name="Picture 23" descr="02-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08" y="1372"/>
              <a:ext cx="3456" cy="2708"/>
            </a:xfrm>
            <a:prstGeom prst="rect">
              <a:avLst/>
            </a:prstGeom>
            <a:noFill/>
          </p:spPr>
        </p:pic>
        <p:sp>
          <p:nvSpPr>
            <p:cNvPr id="383000" name="Rectangle 24"/>
            <p:cNvSpPr>
              <a:spLocks noChangeArrowheads="1"/>
            </p:cNvSpPr>
            <p:nvPr/>
          </p:nvSpPr>
          <p:spPr bwMode="auto">
            <a:xfrm>
              <a:off x="2208" y="1353"/>
              <a:ext cx="3456" cy="2736"/>
            </a:xfrm>
            <a:prstGeom prst="rect">
              <a:avLst/>
            </a:prstGeom>
            <a:noFill/>
            <a:ln w="38100" cap="sq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3002" name="Rectangle 26"/>
          <p:cNvSpPr>
            <a:spLocks noChangeArrowheads="1"/>
          </p:cNvSpPr>
          <p:nvPr/>
        </p:nvSpPr>
        <p:spPr bwMode="auto">
          <a:xfrm>
            <a:off x="5472113" y="3743325"/>
            <a:ext cx="2241550" cy="1844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/>
              <a:t>确定方法</a:t>
            </a:r>
            <a:r>
              <a:rPr lang="en-US" altLang="zh-CN" sz="2400" b="1"/>
              <a:t>: 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    </a:t>
            </a:r>
            <a:r>
              <a:rPr lang="zh-CN" altLang="en-US" sz="2400"/>
              <a:t>设置坐标</a:t>
            </a:r>
            <a:r>
              <a:rPr lang="en-US" altLang="zh-CN" sz="2400"/>
              <a:t>;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    </a:t>
            </a:r>
            <a:r>
              <a:rPr lang="zh-CN" altLang="en-US" sz="2400"/>
              <a:t>求截距</a:t>
            </a:r>
            <a:r>
              <a:rPr lang="en-US" altLang="zh-CN" sz="2400"/>
              <a:t>;</a:t>
            </a:r>
          </a:p>
          <a:p>
            <a:pPr lvl="1">
              <a:lnSpc>
                <a:spcPct val="120000"/>
              </a:lnSpc>
            </a:pPr>
            <a:r>
              <a:rPr lang="en-US" altLang="zh-CN" sz="2400"/>
              <a:t>    </a:t>
            </a:r>
            <a:r>
              <a:rPr lang="zh-CN" altLang="en-US" sz="2400"/>
              <a:t>取倒数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8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8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90" grpId="0" autoUpdateAnimBg="0"/>
      <p:bldP spid="3830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81" name="Rectangle 17"/>
          <p:cNvSpPr>
            <a:spLocks noChangeArrowheads="1"/>
          </p:cNvSpPr>
          <p:nvPr/>
        </p:nvSpPr>
        <p:spPr bwMode="auto">
          <a:xfrm>
            <a:off x="4887034" y="1493785"/>
            <a:ext cx="3690411" cy="46166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/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三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种典型的金属晶体结构 </a:t>
            </a:r>
          </a:p>
        </p:txBody>
      </p:sp>
      <p:grpSp>
        <p:nvGrpSpPr>
          <p:cNvPr id="267292" name="Group 28"/>
          <p:cNvGrpSpPr>
            <a:grpSpLocks/>
          </p:cNvGrpSpPr>
          <p:nvPr/>
        </p:nvGrpSpPr>
        <p:grpSpPr bwMode="auto">
          <a:xfrm>
            <a:off x="837323" y="1971068"/>
            <a:ext cx="7695117" cy="2313027"/>
            <a:chOff x="385" y="981"/>
            <a:chExt cx="5171" cy="1594"/>
          </a:xfrm>
        </p:grpSpPr>
        <p:pic>
          <p:nvPicPr>
            <p:cNvPr id="267283" name="Picture 19"/>
            <p:cNvPicPr>
              <a:picLocks noChangeAspect="1" noChangeArrowheads="1"/>
            </p:cNvPicPr>
            <p:nvPr/>
          </p:nvPicPr>
          <p:blipFill>
            <a:blip r:embed="rId2" cstate="print">
              <a:lum bright="24000" contrast="-18000"/>
            </a:blip>
            <a:srcRect/>
            <a:stretch>
              <a:fillRect/>
            </a:stretch>
          </p:blipFill>
          <p:spPr bwMode="auto">
            <a:xfrm>
              <a:off x="385" y="981"/>
              <a:ext cx="1633" cy="1594"/>
            </a:xfrm>
            <a:prstGeom prst="rect">
              <a:avLst/>
            </a:prstGeom>
            <a:noFill/>
            <a:ln w="222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267285" name="Picture 21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54000"/>
            </a:blip>
            <a:srcRect/>
            <a:stretch>
              <a:fillRect/>
            </a:stretch>
          </p:blipFill>
          <p:spPr bwMode="auto">
            <a:xfrm>
              <a:off x="2200" y="981"/>
              <a:ext cx="1633" cy="1588"/>
            </a:xfrm>
            <a:prstGeom prst="rect">
              <a:avLst/>
            </a:prstGeom>
            <a:noFill/>
            <a:ln w="222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267286" name="Picture 22"/>
            <p:cNvPicPr>
              <a:picLocks noChangeAspect="1" noChangeArrowheads="1"/>
            </p:cNvPicPr>
            <p:nvPr/>
          </p:nvPicPr>
          <p:blipFill>
            <a:blip r:embed="rId4" cstate="print">
              <a:lum bright="18000"/>
            </a:blip>
            <a:srcRect/>
            <a:stretch>
              <a:fillRect/>
            </a:stretch>
          </p:blipFill>
          <p:spPr bwMode="auto">
            <a:xfrm>
              <a:off x="4014" y="981"/>
              <a:ext cx="1542" cy="1588"/>
            </a:xfrm>
            <a:prstGeom prst="rect">
              <a:avLst/>
            </a:prstGeom>
            <a:noFill/>
            <a:ln w="22225" algn="ctr">
              <a:noFill/>
              <a:miter lim="800000"/>
              <a:headEnd/>
              <a:tailEnd/>
            </a:ln>
            <a:effectLst/>
          </p:spPr>
        </p:pic>
      </p:grpSp>
      <p:sp>
        <p:nvSpPr>
          <p:cNvPr id="267289" name="Rectangle 25"/>
          <p:cNvSpPr>
            <a:spLocks noChangeArrowheads="1"/>
          </p:cNvSpPr>
          <p:nvPr/>
        </p:nvSpPr>
        <p:spPr bwMode="auto">
          <a:xfrm>
            <a:off x="1073408" y="4337270"/>
            <a:ext cx="21034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体心立方晶胞</a:t>
            </a:r>
            <a:r>
              <a:rPr lang="en-US" altLang="zh-CN" sz="20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bcc</a:t>
            </a:r>
          </a:p>
        </p:txBody>
      </p:sp>
      <p:sp>
        <p:nvSpPr>
          <p:cNvPr id="267290" name="Rectangle 26"/>
          <p:cNvSpPr>
            <a:spLocks noChangeArrowheads="1"/>
          </p:cNvSpPr>
          <p:nvPr/>
        </p:nvSpPr>
        <p:spPr bwMode="auto">
          <a:xfrm>
            <a:off x="3671888" y="4337270"/>
            <a:ext cx="21034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面心立方晶胞</a:t>
            </a:r>
            <a:r>
              <a:rPr lang="en-US" altLang="zh-CN" sz="20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fcc</a:t>
            </a:r>
          </a:p>
        </p:txBody>
      </p:sp>
      <p:sp>
        <p:nvSpPr>
          <p:cNvPr id="267291" name="Rectangle 27"/>
          <p:cNvSpPr>
            <a:spLocks noChangeArrowheads="1"/>
          </p:cNvSpPr>
          <p:nvPr/>
        </p:nvSpPr>
        <p:spPr bwMode="auto">
          <a:xfrm>
            <a:off x="6327195" y="4322982"/>
            <a:ext cx="21034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密排六方晶胞</a:t>
            </a:r>
            <a:r>
              <a:rPr lang="en-US" altLang="zh-CN" sz="2000" b="1" dirty="0" err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hcp</a:t>
            </a:r>
            <a:endParaRPr lang="en-US" altLang="zh-CN" sz="2000" b="1" dirty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67447" name="Group 183"/>
          <p:cNvGraphicFramePr>
            <a:graphicFrameLocks noGrp="1"/>
          </p:cNvGraphicFramePr>
          <p:nvPr>
            <p:ph/>
          </p:nvPr>
        </p:nvGraphicFramePr>
        <p:xfrm>
          <a:off x="296863" y="4801275"/>
          <a:ext cx="8467725" cy="1463040"/>
        </p:xfrm>
        <a:graphic>
          <a:graphicData uri="http://schemas.openxmlformats.org/drawingml/2006/table">
            <a:tbl>
              <a:tblPr/>
              <a:tblGrid>
                <a:gridCol w="585787"/>
                <a:gridCol w="525463"/>
                <a:gridCol w="525462"/>
                <a:gridCol w="525463"/>
                <a:gridCol w="525462"/>
                <a:gridCol w="525463"/>
                <a:gridCol w="525462"/>
                <a:gridCol w="525463"/>
                <a:gridCol w="525462"/>
                <a:gridCol w="525463"/>
                <a:gridCol w="525462"/>
                <a:gridCol w="525463"/>
                <a:gridCol w="525462"/>
                <a:gridCol w="525463"/>
                <a:gridCol w="525462"/>
                <a:gridCol w="525463"/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Zn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bcc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fcc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hcp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431540" y="1154693"/>
            <a:ext cx="393541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幼圆" pitchFamily="49" charset="-122"/>
                <a:ea typeface="幼圆" pitchFamily="49" charset="-122"/>
              </a:rPr>
              <a:t>一、纯金属的晶体结构 </a:t>
            </a:r>
          </a:p>
        </p:txBody>
      </p:sp>
      <p:sp>
        <p:nvSpPr>
          <p:cNvPr id="12" name="Rectangle 22"/>
          <p:cNvSpPr txBox="1">
            <a:spLocks noChangeArrowheads="1"/>
          </p:cNvSpPr>
          <p:nvPr/>
        </p:nvSpPr>
        <p:spPr bwMode="auto">
          <a:xfrm>
            <a:off x="431540" y="323655"/>
            <a:ext cx="82296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+mn-cs"/>
              </a:rPr>
              <a:t>金属的结构与组织</a:t>
            </a:r>
            <a:endParaRPr kumimoji="1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29" name="Rectangle 13"/>
          <p:cNvSpPr>
            <a:spLocks noChangeArrowheads="1"/>
          </p:cNvSpPr>
          <p:nvPr/>
        </p:nvSpPr>
        <p:spPr bwMode="auto">
          <a:xfrm>
            <a:off x="385763" y="1135063"/>
            <a:ext cx="6572250" cy="100647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5000"/>
              </a:lnSpc>
              <a:buClr>
                <a:srgbClr val="F91605"/>
              </a:buClr>
              <a:buFont typeface="Wingdings" pitchFamily="2" charset="2"/>
              <a:buNone/>
            </a:pPr>
            <a:r>
              <a:rPr lang="zh-CN" altLang="en-US" sz="2400">
                <a:solidFill>
                  <a:schemeClr val="tx2"/>
                </a:solidFill>
                <a:ea typeface="黑体" pitchFamily="2" charset="-122"/>
              </a:rPr>
              <a:t>晶胞原子数：</a:t>
            </a:r>
            <a:r>
              <a:rPr lang="zh-CN" altLang="en-US" sz="2300"/>
              <a:t>是指在一个晶胞中所含的原子数目。</a:t>
            </a:r>
          </a:p>
          <a:p>
            <a:pPr>
              <a:lnSpc>
                <a:spcPct val="125000"/>
              </a:lnSpc>
              <a:buClr>
                <a:srgbClr val="F91605"/>
              </a:buClr>
              <a:buFont typeface="Wingdings" pitchFamily="2" charset="2"/>
              <a:buNone/>
            </a:pPr>
            <a:r>
              <a:rPr lang="zh-CN" altLang="en-US" sz="2300" b="1">
                <a:solidFill>
                  <a:srgbClr val="E18101"/>
                </a:solidFill>
                <a:latin typeface="仿宋_GB2312" pitchFamily="49" charset="-122"/>
                <a:ea typeface="仿宋_GB2312" pitchFamily="49" charset="-122"/>
              </a:rPr>
              <a:t>体心立方晶胞：</a:t>
            </a:r>
            <a:r>
              <a:rPr lang="zh-CN" altLang="en-US" sz="2300"/>
              <a:t> </a:t>
            </a:r>
            <a:r>
              <a:rPr lang="en-US" altLang="zh-CN" sz="2300"/>
              <a:t>1+8</a:t>
            </a:r>
            <a:r>
              <a:rPr lang="en-US" altLang="zh-CN" sz="2300">
                <a:cs typeface="Arial" charset="0"/>
              </a:rPr>
              <a:t>×</a:t>
            </a:r>
            <a:r>
              <a:rPr lang="en-US" altLang="zh-CN" sz="2300"/>
              <a:t>1/8=2</a:t>
            </a:r>
            <a:r>
              <a:rPr lang="en-US" altLang="zh-CN" sz="240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367630" name="Rectangle 14"/>
          <p:cNvSpPr>
            <a:spLocks noChangeArrowheads="1"/>
          </p:cNvSpPr>
          <p:nvPr/>
        </p:nvSpPr>
        <p:spPr bwMode="auto">
          <a:xfrm>
            <a:off x="385763" y="2079625"/>
            <a:ext cx="8412162" cy="142557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5000"/>
              </a:lnSpc>
              <a:buClr>
                <a:srgbClr val="F91605"/>
              </a:buClr>
              <a:buFont typeface="Wingdings" pitchFamily="2" charset="2"/>
              <a:buNone/>
            </a:pPr>
            <a:r>
              <a:rPr lang="zh-CN" altLang="en-US" sz="2400">
                <a:ea typeface="黑体" pitchFamily="2" charset="-122"/>
              </a:rPr>
              <a:t>原子半径：</a:t>
            </a:r>
            <a:r>
              <a:rPr lang="zh-CN" altLang="en-US" sz="2300">
                <a:latin typeface="仿宋_GB2312" pitchFamily="49" charset="-122"/>
                <a:ea typeface="仿宋_GB2312" pitchFamily="49" charset="-122"/>
              </a:rPr>
              <a:t>是指晶胞中原子密度最大的方向上相邻两原子间平衡距离的一半，或晶胞中相距最近的两个原子间距的一半。</a:t>
            </a:r>
          </a:p>
          <a:p>
            <a:pPr>
              <a:lnSpc>
                <a:spcPct val="125000"/>
              </a:lnSpc>
              <a:buClr>
                <a:srgbClr val="F91605"/>
              </a:buClr>
              <a:buFont typeface="Wingdings" pitchFamily="2" charset="2"/>
              <a:buNone/>
            </a:pPr>
            <a:r>
              <a:rPr lang="zh-CN" altLang="en-US" sz="2300" b="1">
                <a:solidFill>
                  <a:srgbClr val="E18101"/>
                </a:solidFill>
                <a:latin typeface="仿宋_GB2312" pitchFamily="49" charset="-122"/>
                <a:ea typeface="仿宋_GB2312" pitchFamily="49" charset="-122"/>
              </a:rPr>
              <a:t>体心立方晶胞：</a:t>
            </a:r>
            <a:r>
              <a:rPr lang="en-US" altLang="zh-CN" sz="2300">
                <a:ea typeface="仿宋_GB2312" pitchFamily="49" charset="-122"/>
              </a:rPr>
              <a:t>r= (a) </a:t>
            </a:r>
            <a:r>
              <a:rPr lang="en-US" altLang="zh-CN" sz="2300" baseline="30000">
                <a:ea typeface="仿宋_GB2312" pitchFamily="49" charset="-122"/>
              </a:rPr>
              <a:t>1/3</a:t>
            </a:r>
            <a:r>
              <a:rPr lang="en-US" altLang="zh-CN" sz="2300">
                <a:ea typeface="仿宋_GB2312" pitchFamily="49" charset="-122"/>
              </a:rPr>
              <a:t>/4</a:t>
            </a:r>
          </a:p>
        </p:txBody>
      </p:sp>
      <p:sp>
        <p:nvSpPr>
          <p:cNvPr id="367631" name="Rectangle 15"/>
          <p:cNvSpPr>
            <a:spLocks noChangeArrowheads="1"/>
          </p:cNvSpPr>
          <p:nvPr/>
        </p:nvSpPr>
        <p:spPr bwMode="auto">
          <a:xfrm>
            <a:off x="385763" y="3608388"/>
            <a:ext cx="8388350" cy="232092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  <a:buClr>
                <a:srgbClr val="F91605"/>
              </a:buClr>
              <a:buFont typeface="Wingdings" pitchFamily="2" charset="2"/>
              <a:buNone/>
            </a:pPr>
            <a:r>
              <a:rPr lang="zh-CN" altLang="en-US" sz="2400">
                <a:ea typeface="黑体" pitchFamily="2" charset="-122"/>
              </a:rPr>
              <a:t>配位数：</a:t>
            </a:r>
            <a:r>
              <a:rPr lang="zh-CN" altLang="en-US" sz="2300">
                <a:latin typeface="仿宋_GB2312" pitchFamily="49" charset="-122"/>
                <a:ea typeface="仿宋_GB2312" pitchFamily="49" charset="-122"/>
              </a:rPr>
              <a:t>是指晶格中与任一原子最邻近且等距离的原子数目。</a:t>
            </a:r>
          </a:p>
          <a:p>
            <a:pPr>
              <a:lnSpc>
                <a:spcPct val="125000"/>
              </a:lnSpc>
              <a:buClr>
                <a:srgbClr val="F91605"/>
              </a:buClr>
              <a:buFont typeface="Wingdings" pitchFamily="2" charset="2"/>
              <a:buNone/>
            </a:pPr>
            <a:r>
              <a:rPr lang="zh-CN" altLang="en-US" sz="2300" b="1">
                <a:solidFill>
                  <a:srgbClr val="E18101"/>
                </a:solidFill>
                <a:latin typeface="仿宋_GB2312" pitchFamily="49" charset="-122"/>
                <a:ea typeface="仿宋_GB2312" pitchFamily="49" charset="-122"/>
              </a:rPr>
              <a:t>体心立方晶胞：</a:t>
            </a:r>
            <a:r>
              <a:rPr lang="zh-CN" altLang="en-US" sz="230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300">
                <a:ea typeface="仿宋_GB2312" pitchFamily="49" charset="-122"/>
              </a:rPr>
              <a:t>8</a:t>
            </a:r>
          </a:p>
          <a:p>
            <a:pPr>
              <a:lnSpc>
                <a:spcPct val="125000"/>
              </a:lnSpc>
              <a:buClr>
                <a:srgbClr val="F91605"/>
              </a:buClr>
              <a:buFont typeface="Wingdings" pitchFamily="2" charset="2"/>
              <a:buNone/>
            </a:pPr>
            <a:r>
              <a:rPr lang="zh-CN" altLang="en-US" sz="2400">
                <a:ea typeface="黑体" pitchFamily="2" charset="-122"/>
              </a:rPr>
              <a:t>致密度：</a:t>
            </a:r>
            <a:r>
              <a:rPr lang="zh-CN" altLang="en-US" sz="2300">
                <a:latin typeface="仿宋_GB2312" pitchFamily="49" charset="-122"/>
                <a:ea typeface="仿宋_GB2312" pitchFamily="49" charset="-122"/>
              </a:rPr>
              <a:t>是指晶胞中原子本身所占有的体积百分数，也称密排系数。致密度</a:t>
            </a:r>
            <a:r>
              <a:rPr lang="en-US" altLang="zh-CN" sz="2300">
                <a:latin typeface="仿宋_GB2312" pitchFamily="49" charset="-122"/>
                <a:ea typeface="仿宋_GB2312" pitchFamily="49" charset="-122"/>
              </a:rPr>
              <a:t>=</a:t>
            </a:r>
            <a:r>
              <a:rPr lang="zh-CN" altLang="en-US" sz="2300">
                <a:latin typeface="仿宋_GB2312" pitchFamily="49" charset="-122"/>
                <a:ea typeface="仿宋_GB2312" pitchFamily="49" charset="-122"/>
              </a:rPr>
              <a:t>晶胞中原子所占有的体积</a:t>
            </a:r>
            <a:r>
              <a:rPr lang="en-US" altLang="zh-CN" sz="2300">
                <a:latin typeface="仿宋_GB2312" pitchFamily="49" charset="-122"/>
                <a:ea typeface="仿宋_GB2312" pitchFamily="49" charset="-122"/>
              </a:rPr>
              <a:t>/</a:t>
            </a:r>
            <a:r>
              <a:rPr lang="zh-CN" altLang="en-US" sz="2300">
                <a:latin typeface="仿宋_GB2312" pitchFamily="49" charset="-122"/>
                <a:ea typeface="仿宋_GB2312" pitchFamily="49" charset="-122"/>
              </a:rPr>
              <a:t>晶胞的体积</a:t>
            </a:r>
            <a:r>
              <a:rPr lang="en-US" altLang="zh-CN" sz="2300">
                <a:latin typeface="仿宋_GB2312" pitchFamily="49" charset="-122"/>
                <a:ea typeface="仿宋_GB2312" pitchFamily="49" charset="-122"/>
                <a:cs typeface="Arial" charset="0"/>
              </a:rPr>
              <a:t>×</a:t>
            </a:r>
            <a:r>
              <a:rPr lang="en-US" altLang="zh-CN" sz="2300">
                <a:latin typeface="仿宋_GB2312" pitchFamily="49" charset="-122"/>
                <a:ea typeface="仿宋_GB2312" pitchFamily="49" charset="-122"/>
              </a:rPr>
              <a:t>100%</a:t>
            </a:r>
            <a:r>
              <a:rPr lang="zh-CN" altLang="en-US" sz="2300">
                <a:latin typeface="仿宋_GB2312" pitchFamily="49" charset="-122"/>
                <a:ea typeface="仿宋_GB2312" pitchFamily="49" charset="-122"/>
              </a:rPr>
              <a:t>。</a:t>
            </a:r>
          </a:p>
          <a:p>
            <a:pPr>
              <a:lnSpc>
                <a:spcPct val="125000"/>
              </a:lnSpc>
              <a:buClr>
                <a:srgbClr val="F91605"/>
              </a:buClr>
              <a:buFont typeface="Wingdings" pitchFamily="2" charset="2"/>
              <a:buNone/>
            </a:pPr>
            <a:r>
              <a:rPr lang="zh-CN" altLang="en-US" sz="2300" b="1">
                <a:solidFill>
                  <a:srgbClr val="E18101"/>
                </a:solidFill>
                <a:latin typeface="仿宋_GB2312" pitchFamily="49" charset="-122"/>
                <a:ea typeface="仿宋_GB2312" pitchFamily="49" charset="-122"/>
              </a:rPr>
              <a:t>体心立方晶胞</a:t>
            </a:r>
            <a:r>
              <a:rPr lang="zh-CN" altLang="en-US" sz="2300" b="1">
                <a:solidFill>
                  <a:srgbClr val="E18101"/>
                </a:solidFill>
                <a:ea typeface="仿宋_GB2312" pitchFamily="49" charset="-122"/>
              </a:rPr>
              <a:t>：</a:t>
            </a:r>
            <a:r>
              <a:rPr lang="zh-CN" altLang="en-US" sz="2300">
                <a:ea typeface="仿宋_GB2312" pitchFamily="49" charset="-122"/>
              </a:rPr>
              <a:t> </a:t>
            </a:r>
            <a:r>
              <a:rPr lang="en-US" altLang="zh-CN" sz="2300">
                <a:ea typeface="仿宋_GB2312" pitchFamily="49" charset="-122"/>
              </a:rPr>
              <a:t>68%</a:t>
            </a:r>
          </a:p>
        </p:txBody>
      </p:sp>
      <p:sp>
        <p:nvSpPr>
          <p:cNvPr id="367639" name="Rectangle 23"/>
          <p:cNvSpPr>
            <a:spLocks noChangeArrowheads="1"/>
          </p:cNvSpPr>
          <p:nvPr/>
        </p:nvSpPr>
        <p:spPr bwMode="auto">
          <a:xfrm>
            <a:off x="341313" y="503238"/>
            <a:ext cx="4321175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800" b="1">
                <a:ea typeface="黑体" pitchFamily="2" charset="-122"/>
              </a:rPr>
              <a:t>晶体结构的特征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7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29" grpId="0"/>
      <p:bldP spid="367630" grpId="0"/>
      <p:bldP spid="3676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3" name="Rectangle 13"/>
          <p:cNvSpPr>
            <a:spLocks noChangeArrowheads="1"/>
          </p:cNvSpPr>
          <p:nvPr/>
        </p:nvSpPr>
        <p:spPr bwMode="auto">
          <a:xfrm>
            <a:off x="431800" y="593725"/>
            <a:ext cx="7740650" cy="4572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</a:rPr>
              <a:t>1</a:t>
            </a:r>
            <a:r>
              <a:rPr lang="zh-CN" altLang="en-US" sz="2400" b="1">
                <a:solidFill>
                  <a:srgbClr val="0000FF"/>
                </a:solidFill>
              </a:rPr>
              <a:t>）体心立方晶胞</a:t>
            </a:r>
            <a:r>
              <a:rPr lang="en-US" altLang="zh-CN" sz="2400" b="1">
                <a:solidFill>
                  <a:srgbClr val="0000FF"/>
                </a:solidFill>
              </a:rPr>
              <a:t>BCC ——Body-Centered Cube </a:t>
            </a:r>
          </a:p>
        </p:txBody>
      </p:sp>
      <p:pic>
        <p:nvPicPr>
          <p:cNvPr id="266261" name="Picture 21" descr="FIG318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1602"/>
          <a:stretch>
            <a:fillRect/>
          </a:stretch>
        </p:blipFill>
        <p:spPr bwMode="auto">
          <a:xfrm>
            <a:off x="881063" y="1763713"/>
            <a:ext cx="7272337" cy="2609850"/>
          </a:xfrm>
          <a:prstGeom prst="rect">
            <a:avLst/>
          </a:prstGeom>
          <a:noFill/>
        </p:spPr>
      </p:pic>
      <p:graphicFrame>
        <p:nvGraphicFramePr>
          <p:cNvPr id="266347" name="Group 107"/>
          <p:cNvGraphicFramePr>
            <a:graphicFrameLocks noGrp="1"/>
          </p:cNvGraphicFramePr>
          <p:nvPr/>
        </p:nvGraphicFramePr>
        <p:xfrm>
          <a:off x="431800" y="4643438"/>
          <a:ext cx="8424863" cy="1216026"/>
        </p:xfrm>
        <a:graphic>
          <a:graphicData uri="http://schemas.openxmlformats.org/drawingml/2006/table">
            <a:tbl>
              <a:tblPr/>
              <a:tblGrid>
                <a:gridCol w="914400"/>
                <a:gridCol w="2460625"/>
                <a:gridCol w="1214438"/>
                <a:gridCol w="1576387"/>
                <a:gridCol w="1169988"/>
                <a:gridCol w="1089025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晶胞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晶体学参数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原子半径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晶胞原子数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配位数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致密度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9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BCC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a=b=c,a=b=g=90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  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8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68%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66333" name="Picture 93" descr="Image8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22738" y="5138738"/>
            <a:ext cx="590550" cy="71913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00" name="Rectangle 12"/>
          <p:cNvSpPr>
            <a:spLocks noChangeArrowheads="1"/>
          </p:cNvSpPr>
          <p:nvPr/>
        </p:nvSpPr>
        <p:spPr bwMode="auto">
          <a:xfrm>
            <a:off x="431800" y="458788"/>
            <a:ext cx="6884988" cy="4572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</a:rPr>
              <a:t>2</a:t>
            </a:r>
            <a:r>
              <a:rPr lang="zh-CN" altLang="en-US" sz="2400" b="1">
                <a:solidFill>
                  <a:srgbClr val="0000FF"/>
                </a:solidFill>
              </a:rPr>
              <a:t>）面心立方晶胞</a:t>
            </a:r>
            <a:r>
              <a:rPr lang="en-US" altLang="zh-CN" sz="2400" b="1">
                <a:solidFill>
                  <a:srgbClr val="0000FF"/>
                </a:solidFill>
              </a:rPr>
              <a:t>FCC ——Face-Centered Cube</a:t>
            </a:r>
          </a:p>
        </p:txBody>
      </p:sp>
      <p:pic>
        <p:nvPicPr>
          <p:cNvPr id="268302" name="Picture 14" descr="FIG31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920"/>
          <a:stretch>
            <a:fillRect/>
          </a:stretch>
        </p:blipFill>
        <p:spPr bwMode="auto">
          <a:xfrm>
            <a:off x="522288" y="1358900"/>
            <a:ext cx="8297862" cy="2897188"/>
          </a:xfrm>
          <a:prstGeom prst="rect">
            <a:avLst/>
          </a:prstGeom>
          <a:noFill/>
        </p:spPr>
      </p:pic>
      <p:graphicFrame>
        <p:nvGraphicFramePr>
          <p:cNvPr id="268424" name="Group 136"/>
          <p:cNvGraphicFramePr>
            <a:graphicFrameLocks noGrp="1"/>
          </p:cNvGraphicFramePr>
          <p:nvPr/>
        </p:nvGraphicFramePr>
        <p:xfrm>
          <a:off x="385763" y="4689475"/>
          <a:ext cx="8496300" cy="1260476"/>
        </p:xfrm>
        <a:graphic>
          <a:graphicData uri="http://schemas.openxmlformats.org/drawingml/2006/table">
            <a:tbl>
              <a:tblPr/>
              <a:tblGrid>
                <a:gridCol w="922337"/>
                <a:gridCol w="2363788"/>
                <a:gridCol w="1349375"/>
                <a:gridCol w="1530350"/>
                <a:gridCol w="1216025"/>
                <a:gridCol w="1114425"/>
              </a:tblGrid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晶胞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晶体学参数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原子半径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晶胞原子数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配位数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致密度 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5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FCC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a=b=c,a=b=g=90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 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12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74%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68407" name="Picture 119" descr="Image8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22738" y="5184775"/>
            <a:ext cx="547687" cy="6477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72" name="Rectangle 12"/>
          <p:cNvSpPr>
            <a:spLocks noChangeArrowheads="1"/>
          </p:cNvSpPr>
          <p:nvPr/>
        </p:nvSpPr>
        <p:spPr bwMode="auto">
          <a:xfrm>
            <a:off x="431800" y="549275"/>
            <a:ext cx="7696200" cy="4572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</a:rPr>
              <a:t>3</a:t>
            </a:r>
            <a:r>
              <a:rPr lang="zh-CN" altLang="en-US" sz="2400" b="1">
                <a:solidFill>
                  <a:srgbClr val="0000FF"/>
                </a:solidFill>
              </a:rPr>
              <a:t>）密排六方晶胞</a:t>
            </a:r>
            <a:r>
              <a:rPr lang="en-US" altLang="zh-CN" sz="2400" b="1">
                <a:solidFill>
                  <a:srgbClr val="0000FF"/>
                </a:solidFill>
              </a:rPr>
              <a:t>HCP ——Hexagonal Close-Packed </a:t>
            </a:r>
          </a:p>
        </p:txBody>
      </p:sp>
      <p:pic>
        <p:nvPicPr>
          <p:cNvPr id="271374" name="Picture 14" descr="FIG31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0663"/>
          <a:stretch>
            <a:fillRect/>
          </a:stretch>
        </p:blipFill>
        <p:spPr bwMode="auto">
          <a:xfrm>
            <a:off x="1116013" y="1341438"/>
            <a:ext cx="7272337" cy="3078162"/>
          </a:xfrm>
          <a:prstGeom prst="rect">
            <a:avLst/>
          </a:prstGeom>
          <a:noFill/>
        </p:spPr>
      </p:pic>
      <p:graphicFrame>
        <p:nvGraphicFramePr>
          <p:cNvPr id="271523" name="Group 163"/>
          <p:cNvGraphicFramePr>
            <a:graphicFrameLocks noGrp="1"/>
          </p:cNvGraphicFramePr>
          <p:nvPr/>
        </p:nvGraphicFramePr>
        <p:xfrm>
          <a:off x="431800" y="4598988"/>
          <a:ext cx="8424863" cy="1464945"/>
        </p:xfrm>
        <a:graphic>
          <a:graphicData uri="http://schemas.openxmlformats.org/drawingml/2006/table">
            <a:tbl>
              <a:tblPr/>
              <a:tblGrid>
                <a:gridCol w="914400"/>
                <a:gridCol w="2146300"/>
                <a:gridCol w="1393825"/>
                <a:gridCol w="1576388"/>
                <a:gridCol w="1214437"/>
                <a:gridCol w="1179513"/>
              </a:tblGrid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晶胞 </a:t>
                      </a:r>
                      <a:endParaRPr kumimoji="0" lang="zh-CN" altLang="en-US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晶体学参数 </a:t>
                      </a:r>
                      <a:endParaRPr kumimoji="0" lang="zh-CN" altLang="en-US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原子半径 </a:t>
                      </a:r>
                      <a:endParaRPr kumimoji="0" lang="zh-CN" altLang="en-US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晶胞原子数 </a:t>
                      </a:r>
                      <a:endParaRPr kumimoji="0" lang="zh-CN" altLang="en-US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配位数 </a:t>
                      </a:r>
                      <a:endParaRPr kumimoji="0" lang="zh-CN" altLang="en-US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致密度 </a:t>
                      </a:r>
                      <a:endParaRPr kumimoji="0" lang="zh-CN" altLang="en-US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HCP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a=b≠c,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c/a=1.633,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a=b=90</a:t>
                      </a:r>
                      <a:r>
                        <a:rPr kumimoji="0" lang="en-US" altLang="zh-CN" sz="19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</a:t>
                      </a: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,g =120</a:t>
                      </a:r>
                      <a:r>
                        <a:rPr kumimoji="0" lang="en-US" altLang="zh-CN" sz="19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</a:t>
                      </a: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a/2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6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12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74%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6" name="Rectangle 12"/>
          <p:cNvSpPr>
            <a:spLocks noChangeArrowheads="1"/>
          </p:cNvSpPr>
          <p:nvPr/>
        </p:nvSpPr>
        <p:spPr bwMode="auto">
          <a:xfrm>
            <a:off x="566738" y="684213"/>
            <a:ext cx="5878512" cy="4572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400" b="1">
                <a:ea typeface="黑体" pitchFamily="2" charset="-122"/>
              </a:rPr>
              <a:t>小结：</a:t>
            </a:r>
            <a:r>
              <a:rPr lang="en-US" altLang="zh-CN" sz="2400" b="1"/>
              <a:t>BCC</a:t>
            </a:r>
            <a:r>
              <a:rPr lang="zh-CN" altLang="en-US" sz="2400" b="1"/>
              <a:t>、</a:t>
            </a:r>
            <a:r>
              <a:rPr lang="en-US" altLang="zh-CN" sz="2400" b="1"/>
              <a:t>FCC</a:t>
            </a:r>
            <a:r>
              <a:rPr lang="zh-CN" altLang="en-US" sz="2400" b="1"/>
              <a:t>、</a:t>
            </a:r>
            <a:r>
              <a:rPr lang="en-US" altLang="zh-CN" sz="2400" b="1"/>
              <a:t>HCP</a:t>
            </a:r>
            <a:r>
              <a:rPr lang="zh-CN" altLang="en-US" sz="2400" b="1"/>
              <a:t>晶胞的重要参数 </a:t>
            </a:r>
          </a:p>
        </p:txBody>
      </p:sp>
      <p:graphicFrame>
        <p:nvGraphicFramePr>
          <p:cNvPr id="272580" name="Group 196"/>
          <p:cNvGraphicFramePr>
            <a:graphicFrameLocks noGrp="1"/>
          </p:cNvGraphicFramePr>
          <p:nvPr/>
        </p:nvGraphicFramePr>
        <p:xfrm>
          <a:off x="431800" y="1763713"/>
          <a:ext cx="8416925" cy="4232911"/>
        </p:xfrm>
        <a:graphic>
          <a:graphicData uri="http://schemas.openxmlformats.org/drawingml/2006/table">
            <a:tbl>
              <a:tblPr/>
              <a:tblGrid>
                <a:gridCol w="873125"/>
                <a:gridCol w="3357563"/>
                <a:gridCol w="873125"/>
                <a:gridCol w="1416050"/>
                <a:gridCol w="995362"/>
                <a:gridCol w="901700"/>
              </a:tblGrid>
              <a:tr h="779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晶胞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晶体学参数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原子半径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晶胞原子数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配位数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致密度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3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BCC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a=b=c,a=b=g=90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    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8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68%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81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FCC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a=b=c,a=b=g=90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 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    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12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74%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4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HCP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a=b≠c,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c/a=1.633,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a=b=90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,g =120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a/2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6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12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74% </a:t>
                      </a:r>
                    </a:p>
                  </a:txBody>
                  <a:tcPr anchor="ctr" horzOverflow="overflow">
                    <a:lnL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2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72561" name="Group 177"/>
          <p:cNvGrpSpPr>
            <a:grpSpLocks/>
          </p:cNvGrpSpPr>
          <p:nvPr/>
        </p:nvGrpSpPr>
        <p:grpSpPr bwMode="auto">
          <a:xfrm>
            <a:off x="4841875" y="2798763"/>
            <a:ext cx="590550" cy="1673225"/>
            <a:chOff x="2871" y="1979"/>
            <a:chExt cx="372" cy="997"/>
          </a:xfrm>
        </p:grpSpPr>
        <p:pic>
          <p:nvPicPr>
            <p:cNvPr id="272406" name="Picture 22" descr="Image8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71" y="1979"/>
              <a:ext cx="372" cy="453"/>
            </a:xfrm>
            <a:prstGeom prst="rect">
              <a:avLst/>
            </a:prstGeom>
            <a:noFill/>
          </p:spPr>
        </p:pic>
        <p:pic>
          <p:nvPicPr>
            <p:cNvPr id="272413" name="Picture 29" descr="Image8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80" y="2568"/>
              <a:ext cx="345" cy="40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3" name="Group 13"/>
          <p:cNvGrpSpPr>
            <a:grpSpLocks/>
          </p:cNvGrpSpPr>
          <p:nvPr/>
        </p:nvGrpSpPr>
        <p:grpSpPr bwMode="auto">
          <a:xfrm>
            <a:off x="746125" y="1493838"/>
            <a:ext cx="7062788" cy="4425950"/>
            <a:chOff x="2971" y="1594"/>
            <a:chExt cx="2380" cy="1854"/>
          </a:xfrm>
        </p:grpSpPr>
        <p:pic>
          <p:nvPicPr>
            <p:cNvPr id="368654" name="Picture 14"/>
            <p:cNvPicPr>
              <a:picLocks noChangeAspect="1" noChangeArrowheads="1"/>
            </p:cNvPicPr>
            <p:nvPr/>
          </p:nvPicPr>
          <p:blipFill>
            <a:blip r:embed="rId2" cstate="print"/>
            <a:srcRect l="13818" t="25391" r="46306" b="37196"/>
            <a:stretch>
              <a:fillRect/>
            </a:stretch>
          </p:blipFill>
          <p:spPr bwMode="auto">
            <a:xfrm>
              <a:off x="3606" y="1797"/>
              <a:ext cx="1588" cy="15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68655" name="Rectangle 15"/>
            <p:cNvSpPr>
              <a:spLocks noChangeArrowheads="1"/>
            </p:cNvSpPr>
            <p:nvPr/>
          </p:nvSpPr>
          <p:spPr bwMode="auto">
            <a:xfrm>
              <a:off x="3969" y="3256"/>
              <a:ext cx="579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Verdana" pitchFamily="34" charset="0"/>
                </a:rPr>
                <a:t>合成与制备</a:t>
              </a:r>
            </a:p>
          </p:txBody>
        </p:sp>
        <p:sp>
          <p:nvSpPr>
            <p:cNvPr id="368656" name="Rectangle 16"/>
            <p:cNvSpPr>
              <a:spLocks noChangeArrowheads="1"/>
            </p:cNvSpPr>
            <p:nvPr/>
          </p:nvSpPr>
          <p:spPr bwMode="auto">
            <a:xfrm>
              <a:off x="4876" y="2802"/>
              <a:ext cx="475" cy="1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Verdana" pitchFamily="34" charset="0"/>
                </a:rPr>
                <a:t>材料特性</a:t>
              </a:r>
            </a:p>
          </p:txBody>
        </p:sp>
        <p:sp>
          <p:nvSpPr>
            <p:cNvPr id="368657" name="Rectangle 17"/>
            <p:cNvSpPr>
              <a:spLocks noChangeArrowheads="1"/>
            </p:cNvSpPr>
            <p:nvPr/>
          </p:nvSpPr>
          <p:spPr bwMode="auto">
            <a:xfrm>
              <a:off x="2971" y="2523"/>
              <a:ext cx="816" cy="1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Verdana" pitchFamily="34" charset="0"/>
                </a:rPr>
                <a:t>成分与组织结构</a:t>
              </a:r>
            </a:p>
          </p:txBody>
        </p:sp>
        <p:sp>
          <p:nvSpPr>
            <p:cNvPr id="368658" name="Rectangle 18"/>
            <p:cNvSpPr>
              <a:spLocks noChangeArrowheads="1"/>
            </p:cNvSpPr>
            <p:nvPr/>
          </p:nvSpPr>
          <p:spPr bwMode="auto">
            <a:xfrm>
              <a:off x="3696" y="1594"/>
              <a:ext cx="811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Verdana" pitchFamily="34" charset="0"/>
                </a:rPr>
                <a:t>服役行为与寿命</a:t>
              </a:r>
            </a:p>
          </p:txBody>
        </p:sp>
      </p:grpSp>
      <p:sp>
        <p:nvSpPr>
          <p:cNvPr id="368659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59372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4000" b="1"/>
              <a:t>材料科学与工程（ </a:t>
            </a:r>
            <a:r>
              <a:rPr lang="en-US" altLang="zh-CN" sz="4000" b="1"/>
              <a:t>MSE </a:t>
            </a:r>
            <a:r>
              <a:rPr lang="zh-CN" altLang="en-US" sz="4000" b="1"/>
              <a:t>）四要素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26" name="Text Box 14"/>
          <p:cNvSpPr txBox="1">
            <a:spLocks noChangeArrowheads="1"/>
          </p:cNvSpPr>
          <p:nvPr/>
        </p:nvSpPr>
        <p:spPr bwMode="auto">
          <a:xfrm>
            <a:off x="522288" y="414338"/>
            <a:ext cx="2663825" cy="482600"/>
          </a:xfrm>
          <a:prstGeom prst="rect">
            <a:avLst/>
          </a:prstGeom>
          <a:solidFill>
            <a:srgbClr val="CCFFCC"/>
          </a:solidFill>
          <a:ln w="25400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91605"/>
                </a:solidFill>
              </a:rPr>
              <a:t>密排面与密排方向</a:t>
            </a:r>
          </a:p>
        </p:txBody>
      </p:sp>
      <p:sp>
        <p:nvSpPr>
          <p:cNvPr id="269341" name="Rectangle 29"/>
          <p:cNvSpPr>
            <a:spLocks noChangeArrowheads="1"/>
          </p:cNvSpPr>
          <p:nvPr/>
        </p:nvSpPr>
        <p:spPr bwMode="auto">
          <a:xfrm>
            <a:off x="1331913" y="5876925"/>
            <a:ext cx="914400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9345" name="Text Box 33"/>
          <p:cNvSpPr txBox="1">
            <a:spLocks noChangeArrowheads="1"/>
          </p:cNvSpPr>
          <p:nvPr/>
        </p:nvSpPr>
        <p:spPr bwMode="auto">
          <a:xfrm>
            <a:off x="6057900" y="5408613"/>
            <a:ext cx="2249488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b="1">
                <a:solidFill>
                  <a:schemeClr val="hlink"/>
                </a:solidFill>
              </a:rPr>
              <a:t>底面</a:t>
            </a:r>
            <a:r>
              <a:rPr lang="en-US" altLang="zh-CN" sz="2000" b="1">
                <a:solidFill>
                  <a:schemeClr val="hlink"/>
                </a:solidFill>
              </a:rPr>
              <a:t>,  </a:t>
            </a:r>
            <a:r>
              <a:rPr lang="zh-CN" altLang="en-US" sz="2000" b="1">
                <a:solidFill>
                  <a:schemeClr val="hlink"/>
                </a:solidFill>
              </a:rPr>
              <a:t>底面上任意相邻原子的连线</a:t>
            </a:r>
          </a:p>
        </p:txBody>
      </p:sp>
      <p:sp>
        <p:nvSpPr>
          <p:cNvPr id="269357" name="Rectangle 45"/>
          <p:cNvSpPr>
            <a:spLocks noChangeArrowheads="1"/>
          </p:cNvSpPr>
          <p:nvPr/>
        </p:nvSpPr>
        <p:spPr bwMode="auto">
          <a:xfrm>
            <a:off x="1781175" y="5589588"/>
            <a:ext cx="1403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hlink"/>
                </a:solidFill>
              </a:rPr>
              <a:t>{110}, (111)</a:t>
            </a:r>
          </a:p>
        </p:txBody>
      </p:sp>
      <p:sp>
        <p:nvSpPr>
          <p:cNvPr id="269358" name="Rectangle 46"/>
          <p:cNvSpPr>
            <a:spLocks noChangeArrowheads="1"/>
          </p:cNvSpPr>
          <p:nvPr/>
        </p:nvSpPr>
        <p:spPr bwMode="auto">
          <a:xfrm>
            <a:off x="4257675" y="5589588"/>
            <a:ext cx="1339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hlink"/>
                </a:solidFill>
              </a:rPr>
              <a:t>{111},(110)</a:t>
            </a:r>
          </a:p>
        </p:txBody>
      </p:sp>
      <p:grpSp>
        <p:nvGrpSpPr>
          <p:cNvPr id="269360" name="Group 48"/>
          <p:cNvGrpSpPr>
            <a:grpSpLocks/>
          </p:cNvGrpSpPr>
          <p:nvPr/>
        </p:nvGrpSpPr>
        <p:grpSpPr bwMode="auto">
          <a:xfrm>
            <a:off x="1241425" y="1179513"/>
            <a:ext cx="6931025" cy="4186237"/>
            <a:chOff x="924" y="90"/>
            <a:chExt cx="4366" cy="2637"/>
          </a:xfrm>
        </p:grpSpPr>
        <p:pic>
          <p:nvPicPr>
            <p:cNvPr id="269354" name="Picture 42" descr="三种晶胞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52" y="1480"/>
              <a:ext cx="4309" cy="1211"/>
            </a:xfrm>
            <a:prstGeom prst="rect">
              <a:avLst/>
            </a:prstGeom>
            <a:noFill/>
          </p:spPr>
        </p:pic>
        <p:sp>
          <p:nvSpPr>
            <p:cNvPr id="269355" name="Rectangle 43"/>
            <p:cNvSpPr>
              <a:spLocks noChangeArrowheads="1"/>
            </p:cNvSpPr>
            <p:nvPr/>
          </p:nvSpPr>
          <p:spPr bwMode="auto">
            <a:xfrm>
              <a:off x="924" y="90"/>
              <a:ext cx="4366" cy="2637"/>
            </a:xfrm>
            <a:prstGeom prst="rect">
              <a:avLst/>
            </a:prstGeom>
            <a:noFill/>
            <a:ln w="38100" cap="sq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69359" name="Picture 47" descr="三种晶胞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66" y="119"/>
              <a:ext cx="4104" cy="12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20" name="Rectangle 12"/>
          <p:cNvSpPr>
            <a:spLocks noChangeArrowheads="1"/>
          </p:cNvSpPr>
          <p:nvPr/>
        </p:nvSpPr>
        <p:spPr bwMode="auto">
          <a:xfrm>
            <a:off x="431800" y="458788"/>
            <a:ext cx="4410075" cy="519112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ea typeface="黑体" pitchFamily="2" charset="-122"/>
              </a:rPr>
              <a:t>5</a:t>
            </a:r>
            <a:r>
              <a:rPr lang="zh-CN" altLang="en-US" sz="2800" b="1">
                <a:solidFill>
                  <a:schemeClr val="tx2"/>
                </a:solidFill>
                <a:ea typeface="黑体" pitchFamily="2" charset="-122"/>
              </a:rPr>
              <a:t>、实际金属中的晶体缺陷</a:t>
            </a:r>
            <a:r>
              <a:rPr lang="zh-CN" altLang="en-US" sz="28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22288" y="1042988"/>
            <a:ext cx="8326437" cy="228282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/>
              <a:t>     </a:t>
            </a:r>
            <a:r>
              <a:rPr lang="zh-CN" altLang="en-US" sz="2400"/>
              <a:t>理想晶体</a:t>
            </a:r>
            <a:r>
              <a:rPr lang="en-US" altLang="zh-CN" sz="2400"/>
              <a:t>+</a:t>
            </a:r>
            <a:r>
              <a:rPr lang="zh-CN" altLang="en-US" sz="2400"/>
              <a:t>晶体缺陷</a:t>
            </a:r>
            <a:r>
              <a:rPr lang="en-US" altLang="zh-CN" sz="2400"/>
              <a:t>——</a:t>
            </a:r>
            <a:r>
              <a:rPr lang="zh-CN" altLang="en-US" sz="2400"/>
              <a:t>实际晶体</a:t>
            </a:r>
          </a:p>
          <a:p>
            <a:pPr>
              <a:lnSpc>
                <a:spcPct val="120000"/>
              </a:lnSpc>
            </a:pPr>
            <a:r>
              <a:rPr lang="zh-CN" altLang="en-US" sz="2400"/>
              <a:t>     实际晶体</a:t>
            </a:r>
            <a:r>
              <a:rPr lang="en-US" altLang="zh-CN" sz="2400"/>
              <a:t>——</a:t>
            </a:r>
            <a:r>
              <a:rPr lang="zh-CN" altLang="en-US" sz="2400"/>
              <a:t>单晶体和多晶体</a:t>
            </a:r>
          </a:p>
          <a:p>
            <a:pPr>
              <a:lnSpc>
                <a:spcPct val="120000"/>
              </a:lnSpc>
            </a:pP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 b="1"/>
              <a:t>单晶体：</a:t>
            </a:r>
            <a:r>
              <a:rPr lang="zh-CN" altLang="en-US" sz="2400">
                <a:solidFill>
                  <a:schemeClr val="hlink"/>
                </a:solidFill>
                <a:ea typeface="仿宋_GB2312" pitchFamily="49" charset="-122"/>
              </a:rPr>
              <a:t>内部晶格位向完全一致</a:t>
            </a:r>
            <a:r>
              <a:rPr lang="en-US" altLang="zh-CN" sz="2400">
                <a:solidFill>
                  <a:schemeClr val="hlink"/>
                </a:solidFill>
                <a:ea typeface="仿宋_GB2312" pitchFamily="49" charset="-122"/>
              </a:rPr>
              <a:t>——</a:t>
            </a:r>
            <a:r>
              <a:rPr lang="zh-CN" altLang="en-US" sz="2400" b="1">
                <a:solidFill>
                  <a:srgbClr val="FF3300"/>
                </a:solidFill>
                <a:ea typeface="仿宋_GB2312" pitchFamily="49" charset="-122"/>
              </a:rPr>
              <a:t>各向异性</a:t>
            </a:r>
          </a:p>
          <a:p>
            <a:pPr>
              <a:lnSpc>
                <a:spcPct val="120000"/>
              </a:lnSpc>
            </a:pPr>
            <a:r>
              <a:rPr lang="zh-CN" altLang="en-US" sz="2400" b="1"/>
              <a:t>多晶体：</a:t>
            </a:r>
            <a:r>
              <a:rPr lang="zh-CN" altLang="en-US" sz="2400">
                <a:solidFill>
                  <a:schemeClr val="hlink"/>
                </a:solidFill>
                <a:latin typeface="仿宋_GB2312" pitchFamily="49" charset="-122"/>
                <a:ea typeface="仿宋_GB2312" pitchFamily="49" charset="-122"/>
              </a:rPr>
              <a:t>由许多位向各不相同的单晶体块组成</a:t>
            </a:r>
            <a:r>
              <a:rPr lang="en-US" altLang="zh-CN" sz="2400">
                <a:solidFill>
                  <a:schemeClr val="hlink"/>
                </a:solidFill>
                <a:latin typeface="Arial"/>
                <a:ea typeface="仿宋_GB2312" pitchFamily="49" charset="-122"/>
              </a:rPr>
              <a:t>——</a:t>
            </a:r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各向同性</a:t>
            </a:r>
            <a:r>
              <a:rPr lang="zh-CN" altLang="en-US" sz="2400">
                <a:solidFill>
                  <a:schemeClr val="hlink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273422" name="Rectangle 14"/>
          <p:cNvSpPr>
            <a:spLocks noChangeArrowheads="1"/>
          </p:cNvSpPr>
          <p:nvPr/>
        </p:nvSpPr>
        <p:spPr bwMode="auto">
          <a:xfrm>
            <a:off x="476250" y="3338513"/>
            <a:ext cx="8505825" cy="1516062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rgbClr val="0000FF"/>
                </a:solidFill>
              </a:rPr>
              <a:t>晶体缺陷</a:t>
            </a:r>
            <a:r>
              <a:rPr kumimoji="1" lang="en-US" altLang="zh-CN" sz="2000" b="1">
                <a:solidFill>
                  <a:schemeClr val="tx2"/>
                </a:solidFill>
              </a:rPr>
              <a:t>( crystal defect )</a:t>
            </a:r>
            <a:r>
              <a:rPr lang="en-US" altLang="zh-CN" sz="2000">
                <a:solidFill>
                  <a:schemeClr val="hlink"/>
                </a:solidFill>
              </a:rPr>
              <a:t> </a:t>
            </a:r>
            <a:r>
              <a:rPr lang="zh-CN" altLang="en-US" sz="2400" b="1">
                <a:solidFill>
                  <a:srgbClr val="0000FF"/>
                </a:solidFill>
              </a:rPr>
              <a:t>：</a:t>
            </a:r>
          </a:p>
          <a:p>
            <a:pPr>
              <a:lnSpc>
                <a:spcPct val="130000"/>
              </a:lnSpc>
            </a:pPr>
            <a:r>
              <a:rPr lang="zh-CN" altLang="en-US" sz="2000" b="1"/>
              <a:t>       </a:t>
            </a:r>
            <a:r>
              <a:rPr lang="zh-CN" altLang="en-US" sz="2400" b="1">
                <a:solidFill>
                  <a:schemeClr val="hlink"/>
                </a:solidFill>
                <a:latin typeface="仿宋_GB2312" pitchFamily="49" charset="-122"/>
                <a:ea typeface="仿宋_GB2312" pitchFamily="49" charset="-122"/>
              </a:rPr>
              <a:t>实际晶体中存在着</a:t>
            </a:r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偏离（破坏）晶格周期性和规则性</a:t>
            </a:r>
            <a:r>
              <a:rPr lang="zh-CN" altLang="en-US" sz="2400" b="1">
                <a:solidFill>
                  <a:schemeClr val="hlink"/>
                </a:solidFill>
                <a:latin typeface="仿宋_GB2312" pitchFamily="49" charset="-122"/>
                <a:ea typeface="仿宋_GB2312" pitchFamily="49" charset="-122"/>
              </a:rPr>
              <a:t>的部分 。 </a:t>
            </a:r>
          </a:p>
        </p:txBody>
      </p:sp>
      <p:grpSp>
        <p:nvGrpSpPr>
          <p:cNvPr id="273428" name="Group 20"/>
          <p:cNvGrpSpPr>
            <a:grpSpLocks/>
          </p:cNvGrpSpPr>
          <p:nvPr/>
        </p:nvGrpSpPr>
        <p:grpSpPr bwMode="auto">
          <a:xfrm>
            <a:off x="6821488" y="323850"/>
            <a:ext cx="2009775" cy="1958975"/>
            <a:chOff x="1767" y="1008"/>
            <a:chExt cx="2832" cy="2896"/>
          </a:xfrm>
        </p:grpSpPr>
        <p:pic>
          <p:nvPicPr>
            <p:cNvPr id="273429" name="Picture 21" descr="03-0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76" y="1008"/>
              <a:ext cx="2816" cy="2896"/>
            </a:xfrm>
            <a:prstGeom prst="rect">
              <a:avLst/>
            </a:prstGeom>
            <a:noFill/>
          </p:spPr>
        </p:pic>
        <p:sp>
          <p:nvSpPr>
            <p:cNvPr id="273430" name="Rectangle 22"/>
            <p:cNvSpPr>
              <a:spLocks noChangeArrowheads="1"/>
            </p:cNvSpPr>
            <p:nvPr/>
          </p:nvSpPr>
          <p:spPr bwMode="auto">
            <a:xfrm>
              <a:off x="1767" y="1008"/>
              <a:ext cx="2832" cy="2880"/>
            </a:xfrm>
            <a:prstGeom prst="rect">
              <a:avLst/>
            </a:prstGeom>
            <a:noFill/>
            <a:ln w="38100" cap="sq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3434" name="Group 26"/>
          <p:cNvGrpSpPr>
            <a:grpSpLocks/>
          </p:cNvGrpSpPr>
          <p:nvPr/>
        </p:nvGrpSpPr>
        <p:grpSpPr bwMode="auto">
          <a:xfrm>
            <a:off x="2276475" y="4737100"/>
            <a:ext cx="3092450" cy="1366838"/>
            <a:chOff x="1434" y="2984"/>
            <a:chExt cx="1948" cy="861"/>
          </a:xfrm>
        </p:grpSpPr>
        <p:sp>
          <p:nvSpPr>
            <p:cNvPr id="273423" name="Rectangle 15"/>
            <p:cNvSpPr>
              <a:spLocks noChangeArrowheads="1"/>
            </p:cNvSpPr>
            <p:nvPr/>
          </p:nvSpPr>
          <p:spPr bwMode="auto">
            <a:xfrm>
              <a:off x="1434" y="2984"/>
              <a:ext cx="1150" cy="242"/>
            </a:xfrm>
            <a:prstGeom prst="rect">
              <a:avLst/>
            </a:prstGeom>
            <a:noFill/>
            <a:ln w="22225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400"/>
                <a:t> a</a:t>
              </a:r>
              <a:r>
                <a:rPr lang="zh-CN" altLang="en-US" sz="2400"/>
                <a:t>、 点缺陷 </a:t>
              </a:r>
            </a:p>
          </p:txBody>
        </p:sp>
        <p:sp>
          <p:nvSpPr>
            <p:cNvPr id="273424" name="Rectangle 16"/>
            <p:cNvSpPr>
              <a:spLocks noChangeArrowheads="1"/>
            </p:cNvSpPr>
            <p:nvPr/>
          </p:nvSpPr>
          <p:spPr bwMode="auto">
            <a:xfrm>
              <a:off x="1517" y="3301"/>
              <a:ext cx="1865" cy="242"/>
            </a:xfrm>
            <a:prstGeom prst="rect">
              <a:avLst/>
            </a:prstGeom>
            <a:noFill/>
            <a:ln w="22225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400"/>
                <a:t>b</a:t>
              </a:r>
              <a:r>
                <a:rPr lang="zh-CN" altLang="en-US" sz="2400"/>
                <a:t>、 线缺陷（位错） </a:t>
              </a:r>
            </a:p>
          </p:txBody>
        </p:sp>
        <p:sp>
          <p:nvSpPr>
            <p:cNvPr id="273425" name="Rectangle 17"/>
            <p:cNvSpPr>
              <a:spLocks noChangeArrowheads="1"/>
            </p:cNvSpPr>
            <p:nvPr/>
          </p:nvSpPr>
          <p:spPr bwMode="auto">
            <a:xfrm>
              <a:off x="1525" y="3603"/>
              <a:ext cx="1086" cy="242"/>
            </a:xfrm>
            <a:prstGeom prst="rect">
              <a:avLst/>
            </a:prstGeom>
            <a:noFill/>
            <a:ln w="22225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400"/>
                <a:t>c</a:t>
              </a:r>
              <a:r>
                <a:rPr lang="zh-CN" altLang="en-US" sz="2400"/>
                <a:t>、 面缺陷 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3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73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3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3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44" name="Rectangle 12"/>
          <p:cNvSpPr>
            <a:spLocks noChangeArrowheads="1"/>
          </p:cNvSpPr>
          <p:nvPr/>
        </p:nvSpPr>
        <p:spPr bwMode="auto">
          <a:xfrm>
            <a:off x="522288" y="279400"/>
            <a:ext cx="7816850" cy="1201738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b="1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）点缺陷</a:t>
            </a:r>
            <a:r>
              <a:rPr kumimoji="1" lang="en-US" altLang="zh-CN" sz="24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( point defect )</a:t>
            </a:r>
            <a:endParaRPr lang="en-US" altLang="zh-CN" sz="2800" b="1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 b="1"/>
              <a:t>      ——</a:t>
            </a:r>
            <a:r>
              <a:rPr lang="zh-CN" altLang="en-US" sz="2400" b="1"/>
              <a:t>晶格结点处或间隙处，产生偏离理想晶体的变化 </a:t>
            </a:r>
          </a:p>
        </p:txBody>
      </p:sp>
      <p:sp>
        <p:nvSpPr>
          <p:cNvPr id="274445" name="Rectangle 13"/>
          <p:cNvSpPr>
            <a:spLocks noChangeArrowheads="1"/>
          </p:cNvSpPr>
          <p:nvPr/>
        </p:nvSpPr>
        <p:spPr bwMode="auto">
          <a:xfrm>
            <a:off x="657225" y="1628775"/>
            <a:ext cx="4005263" cy="4202113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altLang="zh-CN" sz="2400"/>
          </a:p>
          <a:p>
            <a:pPr>
              <a:buClr>
                <a:schemeClr val="accent2"/>
              </a:buClr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FF3300"/>
                </a:solidFill>
              </a:rPr>
              <a:t>空位</a:t>
            </a:r>
            <a:r>
              <a:rPr kumimoji="1" lang="en-US" altLang="zh-CN" sz="2000" b="1">
                <a:solidFill>
                  <a:srgbClr val="FF3300"/>
                </a:solidFill>
              </a:rPr>
              <a:t>( vacancy )</a:t>
            </a:r>
            <a:r>
              <a:rPr lang="en-US" altLang="zh-CN" sz="2000">
                <a:solidFill>
                  <a:srgbClr val="FF3300"/>
                </a:solidFill>
              </a:rPr>
              <a:t> </a:t>
            </a:r>
            <a:r>
              <a:rPr lang="zh-CN" altLang="en-US" sz="2400" b="1">
                <a:solidFill>
                  <a:srgbClr val="FF3300"/>
                </a:solidFill>
              </a:rPr>
              <a:t>：</a:t>
            </a:r>
            <a:r>
              <a:rPr lang="zh-CN" altLang="en-US" sz="2400"/>
              <a:t>      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200"/>
              <a:t>晶格结点处无原子 </a:t>
            </a:r>
          </a:p>
          <a:p>
            <a:pPr>
              <a:buClr>
                <a:schemeClr val="accent2"/>
              </a:buClr>
              <a:buFont typeface="Wingdings" pitchFamily="2" charset="2"/>
              <a:buChar char="u"/>
            </a:pPr>
            <a:endParaRPr lang="zh-CN" altLang="en-US" sz="2200"/>
          </a:p>
          <a:p>
            <a:pPr>
              <a:buClr>
                <a:schemeClr val="accent2"/>
              </a:buClr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FF3300"/>
                </a:solidFill>
              </a:rPr>
              <a:t>置换原子</a:t>
            </a:r>
            <a:r>
              <a:rPr kumimoji="1" lang="en-US" altLang="zh-CN" sz="2000" b="1">
                <a:solidFill>
                  <a:srgbClr val="FF3300"/>
                </a:solidFill>
              </a:rPr>
              <a:t>( gap atom )</a:t>
            </a:r>
            <a:r>
              <a:rPr lang="en-US" altLang="zh-CN" sz="2000">
                <a:solidFill>
                  <a:srgbClr val="FF3300"/>
                </a:solidFill>
              </a:rPr>
              <a:t> </a:t>
            </a:r>
            <a:r>
              <a:rPr lang="zh-CN" altLang="en-US" sz="2400" b="1">
                <a:solidFill>
                  <a:srgbClr val="FF3300"/>
                </a:solidFill>
              </a:rPr>
              <a:t>：</a:t>
            </a:r>
            <a:r>
              <a:rPr lang="zh-CN" altLang="en-US" sz="2400"/>
              <a:t>  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300"/>
              <a:t>晶格结点处为其它原子占据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300"/>
              <a:t> </a:t>
            </a:r>
          </a:p>
          <a:p>
            <a:pPr>
              <a:buClr>
                <a:schemeClr val="accent2"/>
              </a:buClr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FF3300"/>
                </a:solidFill>
              </a:rPr>
              <a:t>间隙原子</a:t>
            </a:r>
            <a:r>
              <a:rPr kumimoji="1" lang="en-US" altLang="zh-CN" sz="2000" b="1">
                <a:solidFill>
                  <a:srgbClr val="FF3300"/>
                </a:solidFill>
              </a:rPr>
              <a:t>(  substitutional atom )</a:t>
            </a:r>
            <a:r>
              <a:rPr lang="en-US" altLang="zh-CN" sz="2000">
                <a:solidFill>
                  <a:srgbClr val="FF3300"/>
                </a:solidFill>
              </a:rPr>
              <a:t> </a:t>
            </a:r>
            <a:r>
              <a:rPr lang="zh-CN" altLang="en-US" sz="2400" b="1">
                <a:solidFill>
                  <a:srgbClr val="FF3300"/>
                </a:solidFill>
              </a:rPr>
              <a:t>：</a:t>
            </a:r>
            <a:r>
              <a:rPr lang="zh-CN" altLang="en-US" sz="2400"/>
              <a:t>   </a:t>
            </a:r>
          </a:p>
          <a:p>
            <a:pPr>
              <a:lnSpc>
                <a:spcPct val="160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300"/>
              <a:t>原子占据晶格间隙 </a:t>
            </a:r>
          </a:p>
          <a:p>
            <a:pPr eaLnBrk="0" hangingPunct="0">
              <a:buClr>
                <a:schemeClr val="accent2"/>
              </a:buClr>
              <a:buFont typeface="Wingdings" pitchFamily="2" charset="2"/>
              <a:buChar char="u"/>
            </a:pPr>
            <a:endParaRPr lang="en-US" altLang="zh-CN" sz="2300"/>
          </a:p>
        </p:txBody>
      </p:sp>
      <p:pic>
        <p:nvPicPr>
          <p:cNvPr id="274449" name="Picture 17" descr="image00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6575" y="1719263"/>
            <a:ext cx="4464050" cy="4140200"/>
          </a:xfrm>
          <a:prstGeom prst="rect">
            <a:avLst/>
          </a:prstGeom>
          <a:noFill/>
        </p:spPr>
      </p:pic>
      <p:sp>
        <p:nvSpPr>
          <p:cNvPr id="274450" name="Rectangle 18"/>
          <p:cNvSpPr>
            <a:spLocks noChangeArrowheads="1"/>
          </p:cNvSpPr>
          <p:nvPr/>
        </p:nvSpPr>
        <p:spPr bwMode="auto">
          <a:xfrm>
            <a:off x="4797425" y="5815013"/>
            <a:ext cx="3346450" cy="422275"/>
          </a:xfrm>
          <a:prstGeom prst="rect">
            <a:avLst/>
          </a:prstGeom>
          <a:solidFill>
            <a:schemeClr val="folHlink">
              <a:alpha val="85001"/>
            </a:schemeClr>
          </a:solidFill>
          <a:ln w="25400" algn="ctr">
            <a:solidFill>
              <a:srgbClr val="FF00FF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b="1">
                <a:solidFill>
                  <a:srgbClr val="F91605"/>
                </a:solidFill>
              </a:rPr>
              <a:t>间隙原子、置换原子示意图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45" grpId="0"/>
      <p:bldP spid="2744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3" name="Picture 13" descr="FIG31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5030" b="19435"/>
          <a:stretch>
            <a:fillRect/>
          </a:stretch>
        </p:blipFill>
        <p:spPr bwMode="auto">
          <a:xfrm>
            <a:off x="3222625" y="3654425"/>
            <a:ext cx="5473700" cy="2447925"/>
          </a:xfrm>
          <a:prstGeom prst="rect">
            <a:avLst/>
          </a:prstGeom>
          <a:noFill/>
        </p:spPr>
      </p:pic>
      <p:sp>
        <p:nvSpPr>
          <p:cNvPr id="276494" name="Text Box 14"/>
          <p:cNvSpPr txBox="1">
            <a:spLocks noChangeArrowheads="1"/>
          </p:cNvSpPr>
          <p:nvPr/>
        </p:nvSpPr>
        <p:spPr bwMode="auto">
          <a:xfrm>
            <a:off x="522288" y="503238"/>
            <a:ext cx="301466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hlink"/>
                </a:solidFill>
                <a:ea typeface="黑体" pitchFamily="2" charset="-122"/>
              </a:rPr>
              <a:t>晶格畸变</a:t>
            </a:r>
          </a:p>
        </p:txBody>
      </p:sp>
      <p:sp>
        <p:nvSpPr>
          <p:cNvPr id="276495" name="Text Box 15"/>
          <p:cNvSpPr txBox="1">
            <a:spLocks noChangeArrowheads="1"/>
          </p:cNvSpPr>
          <p:nvPr/>
        </p:nvSpPr>
        <p:spPr bwMode="auto">
          <a:xfrm>
            <a:off x="468313" y="3881438"/>
            <a:ext cx="2328862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ea typeface="仿宋_GB2312" pitchFamily="49" charset="-122"/>
              </a:rPr>
              <a:t>置换原子</a:t>
            </a:r>
          </a:p>
          <a:p>
            <a:r>
              <a:rPr lang="zh-CN" altLang="en-US" sz="2400" b="1">
                <a:ea typeface="仿宋_GB2312" pitchFamily="49" charset="-122"/>
              </a:rPr>
              <a:t>引起的晶格畸变</a:t>
            </a:r>
          </a:p>
        </p:txBody>
      </p:sp>
      <p:pic>
        <p:nvPicPr>
          <p:cNvPr id="276501" name="Picture 21" descr="图片1"/>
          <p:cNvPicPr>
            <a:picLocks noChangeAspect="1" noChangeArrowheads="1"/>
          </p:cNvPicPr>
          <p:nvPr/>
        </p:nvPicPr>
        <p:blipFill>
          <a:blip r:embed="rId3" cstate="print"/>
          <a:srcRect l="11485" r="9570"/>
          <a:stretch>
            <a:fillRect/>
          </a:stretch>
        </p:blipFill>
        <p:spPr bwMode="auto">
          <a:xfrm>
            <a:off x="4976813" y="1133475"/>
            <a:ext cx="2160587" cy="2017713"/>
          </a:xfrm>
          <a:prstGeom prst="rect">
            <a:avLst/>
          </a:prstGeom>
          <a:noFill/>
        </p:spPr>
      </p:pic>
      <p:sp>
        <p:nvSpPr>
          <p:cNvPr id="276502" name="Text Box 22"/>
          <p:cNvSpPr txBox="1">
            <a:spLocks noChangeArrowheads="1"/>
          </p:cNvSpPr>
          <p:nvPr/>
        </p:nvSpPr>
        <p:spPr bwMode="auto">
          <a:xfrm>
            <a:off x="1871663" y="1808163"/>
            <a:ext cx="29416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ea typeface="楷体_GB2312" pitchFamily="49" charset="-122"/>
              </a:rPr>
              <a:t>空位引起的晶格畸变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68" name="Rectangle 12"/>
          <p:cNvSpPr>
            <a:spLocks noChangeArrowheads="1"/>
          </p:cNvSpPr>
          <p:nvPr/>
        </p:nvSpPr>
        <p:spPr bwMode="auto">
          <a:xfrm>
            <a:off x="431800" y="458788"/>
            <a:ext cx="8054975" cy="1122362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）线缺陷</a:t>
            </a:r>
            <a:r>
              <a:rPr kumimoji="1" lang="en-US" altLang="zh-CN" sz="24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( line defect )</a:t>
            </a:r>
            <a:r>
              <a:rPr kumimoji="1" lang="en-US" altLang="zh-CN" sz="20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1" lang="zh-CN" altLang="en-US" sz="20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－</a:t>
            </a:r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位错</a:t>
            </a:r>
            <a:r>
              <a:rPr kumimoji="1" lang="en-US" altLang="zh-CN" sz="24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( dislocation )</a:t>
            </a:r>
            <a:r>
              <a:rPr kumimoji="1" lang="en-US" altLang="zh-CN" sz="200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1" lang="zh-CN" altLang="en-US" sz="200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：</a:t>
            </a:r>
            <a:endParaRPr lang="zh-CN" altLang="en-US" sz="2800" b="1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/>
              <a:t>        </a:t>
            </a:r>
            <a:r>
              <a:rPr lang="en-US" altLang="zh-CN" sz="2400">
                <a:solidFill>
                  <a:schemeClr val="hlink"/>
                </a:solidFill>
                <a:ea typeface="楷体_GB2312" pitchFamily="49" charset="-122"/>
              </a:rPr>
              <a:t>——</a:t>
            </a:r>
            <a:r>
              <a:rPr lang="zh-CN" altLang="en-US" sz="2400">
                <a:solidFill>
                  <a:schemeClr val="hlink"/>
                </a:solidFill>
                <a:ea typeface="楷体_GB2312" pitchFamily="49" charset="-122"/>
              </a:rPr>
              <a:t>二维尺度很小，另一维尺度很大的原子错排</a:t>
            </a:r>
            <a:r>
              <a:rPr lang="zh-CN" altLang="en-US" sz="2400" b="1"/>
              <a:t> </a:t>
            </a:r>
          </a:p>
        </p:txBody>
      </p:sp>
      <p:sp>
        <p:nvSpPr>
          <p:cNvPr id="275469" name="Rectangle 13"/>
          <p:cNvSpPr>
            <a:spLocks noChangeArrowheads="1"/>
          </p:cNvSpPr>
          <p:nvPr/>
        </p:nvSpPr>
        <p:spPr bwMode="auto">
          <a:xfrm>
            <a:off x="566738" y="1763713"/>
            <a:ext cx="4175125" cy="155257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buClr>
                <a:schemeClr val="tx2"/>
              </a:buClr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9900CC"/>
                </a:solidFill>
              </a:rPr>
              <a:t>刃型位错</a:t>
            </a:r>
            <a:r>
              <a:rPr kumimoji="1" lang="en-US" altLang="zh-CN" sz="2000" b="1"/>
              <a:t>( screw dislocation )</a:t>
            </a:r>
            <a:endParaRPr lang="en-US" altLang="zh-CN" sz="2400" b="1">
              <a:solidFill>
                <a:srgbClr val="9900CC"/>
              </a:solidFill>
            </a:endParaRPr>
          </a:p>
          <a:p>
            <a:pPr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sz="2400" b="1">
                <a:solidFill>
                  <a:srgbClr val="9900CC"/>
                </a:solidFill>
              </a:rPr>
              <a:t> </a:t>
            </a:r>
          </a:p>
          <a:p>
            <a:pPr>
              <a:buClr>
                <a:schemeClr val="tx2"/>
              </a:buClr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9900CC"/>
                </a:solidFill>
              </a:rPr>
              <a:t>螺型位错 </a:t>
            </a:r>
            <a:r>
              <a:rPr kumimoji="1" lang="en-US" altLang="zh-CN" sz="2000" b="1"/>
              <a:t>( blade dislocation )</a:t>
            </a:r>
          </a:p>
          <a:p>
            <a:pPr>
              <a:buClr>
                <a:schemeClr val="tx2"/>
              </a:buClr>
              <a:buFont typeface="Wingdings" pitchFamily="2" charset="2"/>
              <a:buChar char="u"/>
            </a:pPr>
            <a:endParaRPr lang="en-US" altLang="zh-CN" sz="2400" b="1">
              <a:solidFill>
                <a:srgbClr val="9900CC"/>
              </a:solidFill>
            </a:endParaRPr>
          </a:p>
        </p:txBody>
      </p:sp>
      <p:pic>
        <p:nvPicPr>
          <p:cNvPr id="275473" name="Picture 17" descr="FIG31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534" b="21213"/>
          <a:stretch>
            <a:fillRect/>
          </a:stretch>
        </p:blipFill>
        <p:spPr bwMode="auto">
          <a:xfrm>
            <a:off x="1016000" y="3743325"/>
            <a:ext cx="2735263" cy="2393950"/>
          </a:xfrm>
          <a:prstGeom prst="rect">
            <a:avLst/>
          </a:prstGeom>
          <a:noFill/>
        </p:spPr>
      </p:pic>
      <p:pic>
        <p:nvPicPr>
          <p:cNvPr id="275474" name="Picture 18" descr="FIG31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9713" y="2708275"/>
            <a:ext cx="5094287" cy="35369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16" name="Rectangle 12"/>
          <p:cNvSpPr>
            <a:spLocks noChangeArrowheads="1"/>
          </p:cNvSpPr>
          <p:nvPr/>
        </p:nvSpPr>
        <p:spPr bwMode="auto">
          <a:xfrm>
            <a:off x="566738" y="503238"/>
            <a:ext cx="8240712" cy="884237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）面缺陷</a:t>
            </a:r>
            <a:r>
              <a:rPr kumimoji="1" lang="en-US" altLang="zh-CN" sz="20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( surface-defect )</a:t>
            </a:r>
            <a:endParaRPr lang="en-US" altLang="zh-CN" sz="2800" b="1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en-US" altLang="zh-CN" sz="2400" b="1"/>
              <a:t>       </a:t>
            </a:r>
            <a:r>
              <a:rPr lang="en-US" altLang="zh-CN" sz="2400">
                <a:solidFill>
                  <a:schemeClr val="hlink"/>
                </a:solidFill>
              </a:rPr>
              <a:t>——</a:t>
            </a:r>
            <a:r>
              <a:rPr lang="zh-CN" altLang="en-US" sz="2400">
                <a:solidFill>
                  <a:schemeClr val="hlink"/>
                </a:solidFill>
              </a:rPr>
              <a:t>　</a:t>
            </a:r>
            <a:r>
              <a:rPr lang="zh-CN" altLang="en-US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一维尺度很小，而二维尺度较大的原子错排区域 </a:t>
            </a:r>
          </a:p>
        </p:txBody>
      </p:sp>
      <p:sp>
        <p:nvSpPr>
          <p:cNvPr id="277517" name="Rectangle 13"/>
          <p:cNvSpPr>
            <a:spLocks noChangeArrowheads="1"/>
          </p:cNvSpPr>
          <p:nvPr/>
        </p:nvSpPr>
        <p:spPr bwMode="auto">
          <a:xfrm>
            <a:off x="2141538" y="1449388"/>
            <a:ext cx="6686550" cy="177165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0000FF"/>
                </a:solidFill>
              </a:rPr>
              <a:t>晶界</a:t>
            </a:r>
            <a:r>
              <a:rPr kumimoji="1" lang="en-US" altLang="zh-CN" sz="2400" b="1">
                <a:solidFill>
                  <a:schemeClr val="hlink"/>
                </a:solidFill>
              </a:rPr>
              <a:t>( grain boundary )</a:t>
            </a:r>
            <a:r>
              <a:rPr kumimoji="1" lang="en-US" altLang="zh-CN" sz="2000">
                <a:solidFill>
                  <a:schemeClr val="hlink"/>
                </a:solidFill>
              </a:rPr>
              <a:t> :</a:t>
            </a:r>
            <a:r>
              <a:rPr kumimoji="1" lang="zh-CN" altLang="en-US" sz="2000">
                <a:solidFill>
                  <a:schemeClr val="hlink"/>
                </a:solidFill>
                <a:ea typeface="楷体_GB2312" pitchFamily="49" charset="-122"/>
              </a:rPr>
              <a:t>晶粒与晶粒之间的界面。</a:t>
            </a:r>
            <a:endParaRPr lang="zh-CN" altLang="en-US" sz="2000">
              <a:solidFill>
                <a:schemeClr val="hlink"/>
              </a:solidFill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0000FF"/>
                </a:solidFill>
              </a:rPr>
              <a:t>亚晶界</a:t>
            </a:r>
            <a:r>
              <a:rPr kumimoji="1" lang="en-US" altLang="zh-CN" sz="2400" b="1">
                <a:solidFill>
                  <a:schemeClr val="hlink"/>
                </a:solidFill>
              </a:rPr>
              <a:t>( sub-boundary ):</a:t>
            </a:r>
            <a:r>
              <a:rPr kumimoji="1"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相邻晶粒位向很小</a:t>
            </a:r>
            <a:r>
              <a:rPr kumimoji="1" lang="en-US" altLang="zh-CN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一般</a:t>
            </a:r>
            <a:r>
              <a:rPr kumimoji="1" lang="en-US" altLang="zh-CN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～</a:t>
            </a:r>
            <a:r>
              <a:rPr kumimoji="1" lang="en-US" altLang="zh-CN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2°)</a:t>
            </a:r>
            <a:r>
              <a:rPr kumimoji="1"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的小角度晶界。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0000FF"/>
                </a:solidFill>
              </a:rPr>
              <a:t>表面</a:t>
            </a:r>
            <a:r>
              <a:rPr lang="zh-CN" altLang="en-US" sz="2400" b="1">
                <a:solidFill>
                  <a:schemeClr val="hlink"/>
                </a:solidFill>
              </a:rPr>
              <a:t>（</a:t>
            </a:r>
            <a:r>
              <a:rPr lang="en-US" altLang="zh-CN" sz="2400" b="1">
                <a:solidFill>
                  <a:schemeClr val="hlink"/>
                </a:solidFill>
              </a:rPr>
              <a:t>surface</a:t>
            </a:r>
            <a:r>
              <a:rPr lang="zh-CN" altLang="en-US" sz="2400" b="1">
                <a:solidFill>
                  <a:schemeClr val="hlink"/>
                </a:solidFill>
              </a:rPr>
              <a:t>）</a:t>
            </a:r>
            <a:r>
              <a:rPr lang="zh-CN" altLang="en-US" sz="2400" b="1">
                <a:solidFill>
                  <a:srgbClr val="0000FF"/>
                </a:solidFill>
              </a:rPr>
              <a:t>等 </a:t>
            </a:r>
          </a:p>
        </p:txBody>
      </p:sp>
      <p:sp>
        <p:nvSpPr>
          <p:cNvPr id="277520" name="Rectangle 16"/>
          <p:cNvSpPr>
            <a:spLocks noChangeArrowheads="1"/>
          </p:cNvSpPr>
          <p:nvPr/>
        </p:nvSpPr>
        <p:spPr bwMode="auto">
          <a:xfrm>
            <a:off x="746125" y="2033588"/>
            <a:ext cx="1209675" cy="479425"/>
          </a:xfrm>
          <a:prstGeom prst="rect">
            <a:avLst/>
          </a:prstGeom>
          <a:solidFill>
            <a:schemeClr val="accent1">
              <a:alpha val="66000"/>
            </a:schemeClr>
          </a:solidFill>
          <a:ln w="22225" algn="ctr">
            <a:solidFill>
              <a:srgbClr val="9900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/>
              <a:t> </a:t>
            </a:r>
            <a:r>
              <a:rPr lang="zh-CN" altLang="en-US" sz="2400" b="1"/>
              <a:t>区域：</a:t>
            </a:r>
          </a:p>
        </p:txBody>
      </p:sp>
      <p:grpSp>
        <p:nvGrpSpPr>
          <p:cNvPr id="277530" name="Group 26"/>
          <p:cNvGrpSpPr>
            <a:grpSpLocks/>
          </p:cNvGrpSpPr>
          <p:nvPr/>
        </p:nvGrpSpPr>
        <p:grpSpPr bwMode="auto">
          <a:xfrm>
            <a:off x="1646238" y="3249613"/>
            <a:ext cx="6300787" cy="3065462"/>
            <a:chOff x="912" y="912"/>
            <a:chExt cx="4656" cy="3302"/>
          </a:xfrm>
        </p:grpSpPr>
        <p:pic>
          <p:nvPicPr>
            <p:cNvPr id="277531" name="Picture 27" descr="02-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2" y="912"/>
              <a:ext cx="4656" cy="3216"/>
            </a:xfrm>
            <a:prstGeom prst="rect">
              <a:avLst/>
            </a:prstGeom>
            <a:noFill/>
          </p:spPr>
        </p:pic>
        <p:sp>
          <p:nvSpPr>
            <p:cNvPr id="277532" name="Rectangle 28"/>
            <p:cNvSpPr>
              <a:spLocks noChangeArrowheads="1"/>
            </p:cNvSpPr>
            <p:nvPr/>
          </p:nvSpPr>
          <p:spPr bwMode="auto">
            <a:xfrm>
              <a:off x="1680" y="3840"/>
              <a:ext cx="1008" cy="288"/>
            </a:xfrm>
            <a:prstGeom prst="rect">
              <a:avLst/>
            </a:prstGeom>
            <a:solidFill>
              <a:srgbClr val="FFFFFF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7533" name="Rectangle 29"/>
            <p:cNvSpPr>
              <a:spLocks noChangeArrowheads="1"/>
            </p:cNvSpPr>
            <p:nvPr/>
          </p:nvSpPr>
          <p:spPr bwMode="auto">
            <a:xfrm>
              <a:off x="4176" y="3840"/>
              <a:ext cx="1152" cy="288"/>
            </a:xfrm>
            <a:prstGeom prst="rect">
              <a:avLst/>
            </a:prstGeom>
            <a:solidFill>
              <a:srgbClr val="FFFFFF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7534" name="Text Box 30"/>
            <p:cNvSpPr txBox="1">
              <a:spLocks noChangeArrowheads="1"/>
            </p:cNvSpPr>
            <p:nvPr/>
          </p:nvSpPr>
          <p:spPr bwMode="auto">
            <a:xfrm>
              <a:off x="960" y="1150"/>
              <a:ext cx="1946" cy="4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</a:rPr>
                <a:t>大角度晶界</a:t>
              </a:r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---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</a:rPr>
                <a:t>晶界</a:t>
              </a:r>
            </a:p>
          </p:txBody>
        </p:sp>
        <p:sp>
          <p:nvSpPr>
            <p:cNvPr id="277535" name="Text Box 31"/>
            <p:cNvSpPr txBox="1">
              <a:spLocks noChangeArrowheads="1"/>
            </p:cNvSpPr>
            <p:nvPr/>
          </p:nvSpPr>
          <p:spPr bwMode="auto">
            <a:xfrm>
              <a:off x="2933" y="3722"/>
              <a:ext cx="2173" cy="4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</a:rPr>
                <a:t>小角度晶界</a:t>
              </a:r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---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</a:rPr>
                <a:t>亚晶界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7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7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17" grpId="0"/>
      <p:bldP spid="2775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028" name="Picture 4" descr="FIG316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0534"/>
          <a:stretch>
            <a:fillRect/>
          </a:stretch>
        </p:blipFill>
        <p:spPr>
          <a:xfrm>
            <a:off x="566738" y="368300"/>
            <a:ext cx="8139112" cy="2789238"/>
          </a:xfrm>
          <a:noFill/>
          <a:ln/>
        </p:spPr>
      </p:pic>
      <p:sp>
        <p:nvSpPr>
          <p:cNvPr id="385030" name="Rectangle 6"/>
          <p:cNvSpPr>
            <a:spLocks noChangeArrowheads="1"/>
          </p:cNvSpPr>
          <p:nvPr/>
        </p:nvSpPr>
        <p:spPr bwMode="auto">
          <a:xfrm>
            <a:off x="746125" y="3429000"/>
            <a:ext cx="3960813" cy="704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/>
          <a:lstStyle/>
          <a:p>
            <a:r>
              <a:rPr lang="en-US" altLang="zh-CN" sz="2700" b="1">
                <a:solidFill>
                  <a:schemeClr val="tx2"/>
                </a:solidFill>
              </a:rPr>
              <a:t>Cu-Ni </a:t>
            </a:r>
            <a:r>
              <a:rPr lang="zh-CN" altLang="en-US" sz="2700" b="1">
                <a:solidFill>
                  <a:schemeClr val="tx2"/>
                </a:solidFill>
              </a:rPr>
              <a:t>合金中的亚结构</a:t>
            </a:r>
            <a:r>
              <a:rPr lang="en-US" altLang="zh-CN" sz="2700" b="1">
                <a:solidFill>
                  <a:schemeClr val="tx2"/>
                </a:solidFill>
              </a:rPr>
              <a:t>——</a:t>
            </a:r>
            <a:r>
              <a:rPr lang="zh-CN" altLang="en-US" sz="2700" b="1">
                <a:solidFill>
                  <a:schemeClr val="tx2"/>
                </a:solidFill>
              </a:rPr>
              <a:t>亚晶</a:t>
            </a:r>
          </a:p>
        </p:txBody>
      </p:sp>
      <p:pic>
        <p:nvPicPr>
          <p:cNvPr id="385031" name="Picture 7" descr="02-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6325" y="3563938"/>
            <a:ext cx="3781425" cy="2655887"/>
          </a:xfrm>
          <a:prstGeom prst="rect">
            <a:avLst/>
          </a:prstGeom>
          <a:noFill/>
        </p:spPr>
      </p:pic>
      <p:sp>
        <p:nvSpPr>
          <p:cNvPr id="385040" name="Rectangle 16"/>
          <p:cNvSpPr>
            <a:spLocks noChangeArrowheads="1"/>
          </p:cNvSpPr>
          <p:nvPr/>
        </p:nvSpPr>
        <p:spPr bwMode="auto">
          <a:xfrm>
            <a:off x="2411413" y="4464050"/>
            <a:ext cx="1103312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</a:rPr>
              <a:t>晶界</a:t>
            </a:r>
          </a:p>
          <a:p>
            <a:r>
              <a:rPr lang="zh-CN" altLang="en-US" sz="2400" b="1">
                <a:solidFill>
                  <a:srgbClr val="FF3300"/>
                </a:solidFill>
              </a:rPr>
              <a:t>亚晶界</a:t>
            </a:r>
          </a:p>
        </p:txBody>
      </p:sp>
      <p:sp>
        <p:nvSpPr>
          <p:cNvPr id="385041" name="Line 17"/>
          <p:cNvSpPr>
            <a:spLocks noChangeShapeType="1"/>
          </p:cNvSpPr>
          <p:nvPr/>
        </p:nvSpPr>
        <p:spPr bwMode="auto">
          <a:xfrm flipV="1">
            <a:off x="3132138" y="3833813"/>
            <a:ext cx="3149600" cy="90011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5042" name="Line 18"/>
          <p:cNvSpPr>
            <a:spLocks noChangeShapeType="1"/>
          </p:cNvSpPr>
          <p:nvPr/>
        </p:nvSpPr>
        <p:spPr bwMode="auto">
          <a:xfrm flipV="1">
            <a:off x="3402013" y="4238625"/>
            <a:ext cx="2879725" cy="855663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85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85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8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30" grpId="0"/>
      <p:bldP spid="385040" grpId="0"/>
      <p:bldP spid="385041" grpId="0" animBg="1"/>
      <p:bldP spid="3850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80" name="Rectangle 12"/>
          <p:cNvSpPr>
            <a:spLocks noChangeArrowheads="1"/>
          </p:cNvSpPr>
          <p:nvPr/>
        </p:nvSpPr>
        <p:spPr bwMode="auto">
          <a:xfrm>
            <a:off x="431800" y="503238"/>
            <a:ext cx="4470400" cy="519112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zh-CN" altLang="en-US" sz="2800" b="1">
                <a:ea typeface="幼圆" pitchFamily="49" charset="-122"/>
              </a:rPr>
              <a:t>二、合金的晶体结构和组织</a:t>
            </a:r>
          </a:p>
        </p:txBody>
      </p:sp>
      <p:sp>
        <p:nvSpPr>
          <p:cNvPr id="288782" name="Rectangle 14"/>
          <p:cNvSpPr>
            <a:spLocks noChangeArrowheads="1"/>
          </p:cNvSpPr>
          <p:nvPr/>
        </p:nvSpPr>
        <p:spPr bwMode="auto">
          <a:xfrm>
            <a:off x="971550" y="1314450"/>
            <a:ext cx="7650163" cy="469265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合金：</a:t>
            </a:r>
            <a:r>
              <a:rPr lang="zh-CN" altLang="en-US" sz="2400" b="1">
                <a:latin typeface="黑体" pitchFamily="2" charset="-122"/>
                <a:ea typeface="黑体" pitchFamily="2" charset="-122"/>
              </a:rPr>
              <a:t>一种金属元素同另一种或几种其它元素形成的</a:t>
            </a:r>
            <a:r>
              <a:rPr lang="zh-CN" altLang="en-US" sz="2400" b="1">
                <a:solidFill>
                  <a:srgbClr val="E18101"/>
                </a:solidFill>
                <a:latin typeface="黑体" pitchFamily="2" charset="-122"/>
                <a:ea typeface="黑体" pitchFamily="2" charset="-122"/>
              </a:rPr>
              <a:t>具有金属特性</a:t>
            </a:r>
            <a:r>
              <a:rPr lang="zh-CN" altLang="en-US" sz="2400" b="1">
                <a:latin typeface="黑体" pitchFamily="2" charset="-122"/>
                <a:ea typeface="黑体" pitchFamily="2" charset="-122"/>
              </a:rPr>
              <a:t>的物质</a:t>
            </a:r>
          </a:p>
          <a:p>
            <a:pPr lvl="1">
              <a:lnSpc>
                <a:spcPct val="140000"/>
              </a:lnSpc>
            </a:pPr>
            <a:r>
              <a:rPr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组元：</a:t>
            </a:r>
            <a:r>
              <a:rPr lang="zh-CN" altLang="en-US" sz="2400" b="1">
                <a:latin typeface="黑体" pitchFamily="2" charset="-122"/>
                <a:ea typeface="黑体" pitchFamily="2" charset="-122"/>
              </a:rPr>
              <a:t>组成合金的独立的、最基本的单元</a:t>
            </a:r>
          </a:p>
          <a:p>
            <a:pPr lvl="1">
              <a:lnSpc>
                <a:spcPct val="140000"/>
              </a:lnSpc>
            </a:pPr>
            <a:r>
              <a:rPr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二元合金：</a:t>
            </a:r>
            <a:r>
              <a:rPr lang="zh-CN" altLang="en-US" sz="2400" b="1">
                <a:latin typeface="黑体" pitchFamily="2" charset="-122"/>
                <a:ea typeface="黑体" pitchFamily="2" charset="-122"/>
              </a:rPr>
              <a:t>由两个组元组成的合金</a:t>
            </a:r>
            <a:endParaRPr lang="zh-CN" altLang="en-US" sz="2400" b="1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  <a:p>
            <a:pPr lvl="1">
              <a:lnSpc>
                <a:spcPct val="140000"/>
              </a:lnSpc>
            </a:pPr>
            <a:endParaRPr lang="zh-CN" altLang="en-US" sz="2400" b="1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相：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凡是</a:t>
            </a:r>
            <a:r>
              <a:rPr lang="zh-CN" altLang="en-US" sz="2400" b="1">
                <a:solidFill>
                  <a:srgbClr val="E18101"/>
                </a:solidFill>
                <a:latin typeface="黑体" pitchFamily="2" charset="-122"/>
                <a:ea typeface="黑体" pitchFamily="2" charset="-122"/>
              </a:rPr>
              <a:t>化学成分相同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、</a:t>
            </a:r>
            <a:r>
              <a:rPr lang="zh-CN" altLang="en-US" sz="2400" b="1">
                <a:solidFill>
                  <a:srgbClr val="E18101"/>
                </a:solidFill>
                <a:latin typeface="黑体" pitchFamily="2" charset="-122"/>
                <a:ea typeface="黑体" pitchFamily="2" charset="-122"/>
              </a:rPr>
              <a:t>晶体结构相同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，与其它部分有</a:t>
            </a:r>
            <a:r>
              <a:rPr lang="zh-CN" altLang="en-US" sz="2400" b="1">
                <a:solidFill>
                  <a:srgbClr val="E18101"/>
                </a:solidFill>
                <a:latin typeface="黑体" pitchFamily="2" charset="-122"/>
                <a:ea typeface="黑体" pitchFamily="2" charset="-122"/>
              </a:rPr>
              <a:t>明显分界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en-US" sz="2400" b="1">
                <a:solidFill>
                  <a:srgbClr val="E18101"/>
                </a:solidFill>
                <a:latin typeface="黑体" pitchFamily="2" charset="-122"/>
                <a:ea typeface="黑体" pitchFamily="2" charset="-122"/>
              </a:rPr>
              <a:t>均匀组成部分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。</a:t>
            </a:r>
          </a:p>
          <a:p>
            <a:pPr>
              <a:lnSpc>
                <a:spcPct val="140000"/>
              </a:lnSpc>
            </a:pPr>
            <a:endParaRPr lang="zh-CN" altLang="en-US" sz="240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合金中有两类基本的相结构，固溶体和金属间化合物。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8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88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88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88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88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8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35" name="Rectangle 11"/>
          <p:cNvSpPr>
            <a:spLocks noChangeArrowheads="1"/>
          </p:cNvSpPr>
          <p:nvPr/>
        </p:nvSpPr>
        <p:spPr bwMode="auto">
          <a:xfrm>
            <a:off x="971550" y="973138"/>
            <a:ext cx="7831138" cy="1296987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/>
              <a:t>组元通过溶解形成一种成分和性能均匀的，且结构与组元之一相同的固相称为固溶体</a:t>
            </a:r>
            <a:r>
              <a:rPr lang="en-US" altLang="zh-CN" sz="2400"/>
              <a:t>A</a:t>
            </a:r>
            <a:r>
              <a:rPr lang="zh-CN" altLang="en-US" sz="2400"/>
              <a:t>（</a:t>
            </a:r>
            <a:r>
              <a:rPr lang="en-US" altLang="zh-CN" sz="2400"/>
              <a:t>B</a:t>
            </a:r>
            <a:r>
              <a:rPr lang="zh-CN" altLang="en-US" sz="2400"/>
              <a:t>）。</a:t>
            </a:r>
          </a:p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E18101"/>
                </a:solidFill>
              </a:rPr>
              <a:t>A</a:t>
            </a:r>
            <a:r>
              <a:rPr lang="zh-CN" altLang="en-US" sz="2400" b="1">
                <a:solidFill>
                  <a:srgbClr val="E18101"/>
                </a:solidFill>
              </a:rPr>
              <a:t>：溶剂            </a:t>
            </a:r>
            <a:r>
              <a:rPr lang="en-US" altLang="zh-CN" sz="2400" b="1">
                <a:solidFill>
                  <a:srgbClr val="E18101"/>
                </a:solidFill>
              </a:rPr>
              <a:t>B</a:t>
            </a:r>
            <a:r>
              <a:rPr lang="zh-CN" altLang="en-US" sz="2400" b="1">
                <a:solidFill>
                  <a:srgbClr val="E18101"/>
                </a:solidFill>
              </a:rPr>
              <a:t>：溶质</a:t>
            </a:r>
          </a:p>
        </p:txBody>
      </p:sp>
      <p:sp>
        <p:nvSpPr>
          <p:cNvPr id="410636" name="Rectangle 12"/>
          <p:cNvSpPr>
            <a:spLocks noChangeArrowheads="1"/>
          </p:cNvSpPr>
          <p:nvPr/>
        </p:nvSpPr>
        <p:spPr bwMode="auto">
          <a:xfrm>
            <a:off x="522288" y="2273300"/>
            <a:ext cx="3043237" cy="519113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）固溶体的分类 </a:t>
            </a:r>
          </a:p>
        </p:txBody>
      </p:sp>
      <p:graphicFrame>
        <p:nvGraphicFramePr>
          <p:cNvPr id="410679" name="Group 55"/>
          <p:cNvGraphicFramePr>
            <a:graphicFrameLocks noGrp="1"/>
          </p:cNvGraphicFramePr>
          <p:nvPr/>
        </p:nvGraphicFramePr>
        <p:xfrm>
          <a:off x="385763" y="3114675"/>
          <a:ext cx="6210300" cy="2895600"/>
        </p:xfrm>
        <a:graphic>
          <a:graphicData uri="http://schemas.openxmlformats.org/drawingml/2006/table">
            <a:tbl>
              <a:tblPr/>
              <a:tblGrid>
                <a:gridCol w="1081087"/>
                <a:gridCol w="1709738"/>
                <a:gridCol w="3419475"/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溶质原子的位置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置换固溶体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晶格类型相同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,</a:t>
                      </a: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原子半径相差不大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,</a:t>
                      </a: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电化学性质相近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间隙固溶体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原子半径较小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溶解度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有限固溶体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无限固溶体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分布有序度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有序固溶体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无序固溶体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0666" name="Rectangle 42"/>
          <p:cNvSpPr>
            <a:spLocks noChangeArrowheads="1"/>
          </p:cNvSpPr>
          <p:nvPr/>
        </p:nvSpPr>
        <p:spPr bwMode="auto">
          <a:xfrm>
            <a:off x="431800" y="458788"/>
            <a:ext cx="1792288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、固溶体</a:t>
            </a:r>
          </a:p>
        </p:txBody>
      </p:sp>
      <p:pic>
        <p:nvPicPr>
          <p:cNvPr id="410676" name="Picture 52" descr="FIG32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08" t="6358" r="67418" b="9061"/>
          <a:stretch>
            <a:fillRect/>
          </a:stretch>
        </p:blipFill>
        <p:spPr bwMode="auto">
          <a:xfrm>
            <a:off x="6597650" y="1538288"/>
            <a:ext cx="1981200" cy="2386012"/>
          </a:xfrm>
          <a:prstGeom prst="rect">
            <a:avLst/>
          </a:prstGeom>
          <a:noFill/>
        </p:spPr>
      </p:pic>
      <p:pic>
        <p:nvPicPr>
          <p:cNvPr id="410677" name="Picture 53" descr="FIG32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528" t="4784" r="21535" b="12268"/>
          <a:stretch>
            <a:fillRect/>
          </a:stretch>
        </p:blipFill>
        <p:spPr bwMode="auto">
          <a:xfrm>
            <a:off x="6642100" y="3968750"/>
            <a:ext cx="1890713" cy="23399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1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0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35" grpId="0"/>
      <p:bldP spid="4106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8" name="Rectangle 12"/>
          <p:cNvSpPr>
            <a:spLocks noChangeArrowheads="1"/>
          </p:cNvSpPr>
          <p:nvPr/>
        </p:nvSpPr>
        <p:spPr bwMode="auto">
          <a:xfrm>
            <a:off x="341313" y="368300"/>
            <a:ext cx="8596312" cy="1481138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/>
              <a:t>2</a:t>
            </a:r>
            <a:r>
              <a:rPr lang="zh-CN" altLang="en-US" sz="2800" b="1"/>
              <a:t>）固溶强化</a:t>
            </a:r>
          </a:p>
          <a:p>
            <a:pPr>
              <a:lnSpc>
                <a:spcPct val="120000"/>
              </a:lnSpc>
            </a:pPr>
            <a:r>
              <a:rPr lang="zh-CN" altLang="en-US" sz="2400"/>
              <a:t>       由于溶质原子溶入溶剂晶格产生</a:t>
            </a:r>
            <a:r>
              <a:rPr lang="zh-CN" altLang="en-US" sz="2400" b="1">
                <a:solidFill>
                  <a:srgbClr val="FF3300"/>
                </a:solidFill>
              </a:rPr>
              <a:t>晶格畸变</a:t>
            </a:r>
            <a:r>
              <a:rPr lang="zh-CN" altLang="en-US" sz="2400"/>
              <a:t>而造成材料硬度升高，塑性和韧性没有明显降低。</a:t>
            </a:r>
          </a:p>
        </p:txBody>
      </p:sp>
      <p:sp>
        <p:nvSpPr>
          <p:cNvPr id="290829" name="Rectangle 13"/>
          <p:cNvSpPr>
            <a:spLocks noChangeArrowheads="1"/>
          </p:cNvSpPr>
          <p:nvPr/>
        </p:nvSpPr>
        <p:spPr bwMode="auto">
          <a:xfrm>
            <a:off x="1062038" y="2033588"/>
            <a:ext cx="7632700" cy="844550"/>
          </a:xfrm>
          <a:prstGeom prst="rect">
            <a:avLst/>
          </a:prstGeom>
          <a:solidFill>
            <a:srgbClr val="E5F5C1"/>
          </a:solidFill>
          <a:ln w="22225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/>
            <a:r>
              <a:rPr lang="zh-CN" altLang="en-US" sz="2400" b="1">
                <a:solidFill>
                  <a:srgbClr val="F91605"/>
                </a:solidFill>
              </a:rPr>
              <a:t>溶质原子溶入→晶格畸变→位错远动阻力上升→金属塑性变形困难→强度、硬度升高。</a:t>
            </a:r>
          </a:p>
        </p:txBody>
      </p:sp>
      <p:pic>
        <p:nvPicPr>
          <p:cNvPr id="290831" name="Picture 15" descr="FIG32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5" y="3114675"/>
            <a:ext cx="8208963" cy="33845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0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676" name="Group 12"/>
          <p:cNvGrpSpPr>
            <a:grpSpLocks/>
          </p:cNvGrpSpPr>
          <p:nvPr/>
        </p:nvGrpSpPr>
        <p:grpSpPr bwMode="auto">
          <a:xfrm>
            <a:off x="684213" y="2133600"/>
            <a:ext cx="7921625" cy="3344863"/>
            <a:chOff x="431" y="1752"/>
            <a:chExt cx="4990" cy="2107"/>
          </a:xfrm>
        </p:grpSpPr>
        <p:pic>
          <p:nvPicPr>
            <p:cNvPr id="369677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 l="13818" t="44098" r="19727" b="18489"/>
            <a:stretch>
              <a:fillRect/>
            </a:stretch>
          </p:blipFill>
          <p:spPr bwMode="auto">
            <a:xfrm>
              <a:off x="431" y="1752"/>
              <a:ext cx="4990" cy="21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grpSp>
          <p:nvGrpSpPr>
            <p:cNvPr id="369678" name="Group 14"/>
            <p:cNvGrpSpPr>
              <a:grpSpLocks/>
            </p:cNvGrpSpPr>
            <p:nvPr/>
          </p:nvGrpSpPr>
          <p:grpSpPr bwMode="auto">
            <a:xfrm>
              <a:off x="1746" y="1842"/>
              <a:ext cx="3651" cy="1225"/>
              <a:chOff x="1973" y="2491"/>
              <a:chExt cx="3651" cy="1225"/>
            </a:xfrm>
          </p:grpSpPr>
          <p:sp>
            <p:nvSpPr>
              <p:cNvPr id="369679" name="Rectangle 15"/>
              <p:cNvSpPr>
                <a:spLocks noChangeArrowheads="1"/>
              </p:cNvSpPr>
              <p:nvPr/>
            </p:nvSpPr>
            <p:spPr bwMode="auto">
              <a:xfrm>
                <a:off x="1973" y="2900"/>
                <a:ext cx="2268" cy="816"/>
              </a:xfrm>
              <a:prstGeom prst="rect">
                <a:avLst/>
              </a:prstGeom>
              <a:noFill/>
              <a:ln w="9525" algn="ctr">
                <a:solidFill>
                  <a:srgbClr val="800000"/>
                </a:solidFill>
                <a:prstDash val="sysDot"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9680" name="Line 16"/>
              <p:cNvSpPr>
                <a:spLocks noChangeShapeType="1"/>
              </p:cNvSpPr>
              <p:nvPr/>
            </p:nvSpPr>
            <p:spPr bwMode="auto">
              <a:xfrm flipV="1">
                <a:off x="4241" y="2718"/>
                <a:ext cx="499" cy="168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9681" name="Text Box 17"/>
              <p:cNvSpPr txBox="1">
                <a:spLocks noChangeArrowheads="1"/>
              </p:cNvSpPr>
              <p:nvPr/>
            </p:nvSpPr>
            <p:spPr bwMode="auto">
              <a:xfrm>
                <a:off x="4694" y="2491"/>
                <a:ext cx="930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chemeClr val="accent2"/>
                    </a:solidFill>
                    <a:latin typeface="Verdana" pitchFamily="34" charset="0"/>
                  </a:rPr>
                  <a:t>核心关系</a:t>
                </a:r>
              </a:p>
            </p:txBody>
          </p:sp>
        </p:grpSp>
      </p:grpSp>
      <p:sp>
        <p:nvSpPr>
          <p:cNvPr id="369683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385763" y="68421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/>
              <a:t>贯穿全课程的“纲”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52" name="Rectangle 12"/>
          <p:cNvSpPr>
            <a:spLocks noChangeArrowheads="1"/>
          </p:cNvSpPr>
          <p:nvPr/>
        </p:nvSpPr>
        <p:spPr bwMode="auto">
          <a:xfrm>
            <a:off x="566738" y="1204913"/>
            <a:ext cx="8235950" cy="489267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zh-CN" sz="2800"/>
              <a:t>      </a:t>
            </a:r>
            <a:r>
              <a:rPr lang="zh-CN" altLang="en-US" sz="2400" b="1"/>
              <a:t>金属间化合物是合金的组元相互作用而形成的具有金属特性，而晶格类型和特性又完全</a:t>
            </a:r>
            <a:r>
              <a:rPr lang="zh-CN" altLang="en-US" sz="2400" b="1">
                <a:solidFill>
                  <a:srgbClr val="E18101"/>
                </a:solidFill>
              </a:rPr>
              <a:t>不同于任一组元</a:t>
            </a:r>
            <a:r>
              <a:rPr lang="zh-CN" altLang="en-US" sz="2400" b="1"/>
              <a:t>的化合物一中间相。</a:t>
            </a:r>
            <a:endParaRPr lang="zh-CN" altLang="en-US" sz="2400"/>
          </a:p>
          <a:p>
            <a:r>
              <a:rPr lang="zh-CN" altLang="en-US" sz="2800" b="1">
                <a:latin typeface="黑体" pitchFamily="2" charset="-122"/>
                <a:ea typeface="黑体" pitchFamily="2" charset="-122"/>
              </a:rPr>
              <a:t>    </a:t>
            </a:r>
            <a:r>
              <a:rPr lang="zh-CN" altLang="en-US" sz="2800" b="1">
                <a:solidFill>
                  <a:srgbClr val="E18101"/>
                </a:solidFill>
                <a:latin typeface="黑体" pitchFamily="2" charset="-122"/>
                <a:ea typeface="黑体" pitchFamily="2" charset="-122"/>
              </a:rPr>
              <a:t>熔点、硬度高、脆性大</a:t>
            </a:r>
            <a:endParaRPr lang="zh-CN" altLang="en-US" sz="2800">
              <a:latin typeface="黑体" pitchFamily="2" charset="-122"/>
              <a:ea typeface="黑体" pitchFamily="2" charset="-122"/>
            </a:endParaRPr>
          </a:p>
          <a:p>
            <a:endParaRPr lang="zh-CN" altLang="en-US" sz="2400">
              <a:solidFill>
                <a:srgbClr val="0000FF"/>
              </a:solidFill>
              <a:ea typeface="黑体" pitchFamily="2" charset="-122"/>
            </a:endParaRPr>
          </a:p>
          <a:p>
            <a:r>
              <a:rPr lang="zh-CN" altLang="en-US" sz="2800">
                <a:solidFill>
                  <a:srgbClr val="0000FF"/>
                </a:solidFill>
                <a:ea typeface="黑体" pitchFamily="2" charset="-122"/>
              </a:rPr>
              <a:t>组织：</a:t>
            </a:r>
            <a:r>
              <a:rPr lang="zh-CN" altLang="en-US" sz="2400">
                <a:ea typeface="黑体" pitchFamily="2" charset="-122"/>
              </a:rPr>
              <a:t>用肉眼或显微镜的</a:t>
            </a:r>
            <a:r>
              <a:rPr lang="zh-CN" altLang="en-US" sz="2400">
                <a:solidFill>
                  <a:srgbClr val="FF3300"/>
                </a:solidFill>
                <a:ea typeface="黑体" pitchFamily="2" charset="-122"/>
              </a:rPr>
              <a:t>观察到的材料的微观形貌</a:t>
            </a:r>
            <a:r>
              <a:rPr lang="zh-CN" altLang="en-US" sz="2400">
                <a:ea typeface="黑体" pitchFamily="2" charset="-122"/>
              </a:rPr>
              <a:t>，它可以是单相的，也可以是由一定数量、形态、大小和分布方式的多种相组成。</a:t>
            </a:r>
            <a:endParaRPr lang="zh-CN" altLang="en-US" sz="3600" b="1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800" b="1">
                <a:latin typeface="黑体" pitchFamily="2" charset="-122"/>
                <a:ea typeface="黑体" pitchFamily="2" charset="-122"/>
              </a:rPr>
              <a:t>    机械混合物</a:t>
            </a:r>
          </a:p>
          <a:p>
            <a:pPr>
              <a:buClr>
                <a:schemeClr val="tx2"/>
              </a:buClr>
              <a:buFont typeface="Wingdings" pitchFamily="2" charset="2"/>
              <a:buChar char="u"/>
            </a:pPr>
            <a:r>
              <a:rPr lang="zh-CN" altLang="en-US" sz="2400"/>
              <a:t>单一固溶体：强度、硬度较低</a:t>
            </a:r>
          </a:p>
          <a:p>
            <a:pPr>
              <a:buClr>
                <a:schemeClr val="tx2"/>
              </a:buClr>
              <a:buFont typeface="Wingdings" pitchFamily="2" charset="2"/>
              <a:buChar char="u"/>
            </a:pPr>
            <a:r>
              <a:rPr lang="zh-CN" altLang="en-US" sz="2400"/>
              <a:t>单一化合物：硬而脆</a:t>
            </a:r>
          </a:p>
          <a:p>
            <a:pPr>
              <a:buClr>
                <a:schemeClr val="tx2"/>
              </a:buClr>
              <a:buFont typeface="Wingdings" pitchFamily="2" charset="2"/>
              <a:buChar char="u"/>
            </a:pPr>
            <a:r>
              <a:rPr lang="zh-CN" altLang="en-US" sz="2400"/>
              <a:t>机械混合物</a:t>
            </a:r>
            <a:r>
              <a:rPr lang="en-US" altLang="zh-CN" sz="2400"/>
              <a:t>——</a:t>
            </a:r>
            <a:r>
              <a:rPr lang="zh-CN" altLang="en-US" sz="2400"/>
              <a:t>不是一种单一相</a:t>
            </a:r>
          </a:p>
        </p:txBody>
      </p:sp>
      <p:sp>
        <p:nvSpPr>
          <p:cNvPr id="291853" name="AutoShape 13"/>
          <p:cNvSpPr>
            <a:spLocks noChangeArrowheads="1"/>
          </p:cNvSpPr>
          <p:nvPr/>
        </p:nvSpPr>
        <p:spPr bwMode="auto">
          <a:xfrm>
            <a:off x="746125" y="4554538"/>
            <a:ext cx="495300" cy="3587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91857" name="Rectangle 17"/>
          <p:cNvSpPr>
            <a:spLocks noChangeArrowheads="1"/>
          </p:cNvSpPr>
          <p:nvPr/>
        </p:nvSpPr>
        <p:spPr bwMode="auto">
          <a:xfrm>
            <a:off x="431800" y="458788"/>
            <a:ext cx="286385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、金属间化合物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1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91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1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1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91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91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91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291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52" grpId="0" uiExpand="1" build="p"/>
      <p:bldP spid="2918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1" name="Rectangle 9"/>
          <p:cNvSpPr>
            <a:spLocks noChangeArrowheads="1"/>
          </p:cNvSpPr>
          <p:nvPr/>
        </p:nvSpPr>
        <p:spPr bwMode="auto">
          <a:xfrm>
            <a:off x="431800" y="549275"/>
            <a:ext cx="6794500" cy="519113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幼圆" pitchFamily="49" charset="-122"/>
                <a:ea typeface="幼圆" pitchFamily="49" charset="-122"/>
              </a:rPr>
              <a:t>三、晶体中的扩散</a:t>
            </a:r>
            <a:r>
              <a:rPr lang="en-US" altLang="zh-CN" sz="2800" b="1">
                <a:solidFill>
                  <a:schemeClr val="tx2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800" b="1">
                <a:solidFill>
                  <a:schemeClr val="tx2"/>
                </a:solidFill>
                <a:latin typeface="幼圆" pitchFamily="49" charset="-122"/>
                <a:ea typeface="幼圆" pitchFamily="49" charset="-122"/>
              </a:rPr>
              <a:t>自学、不做重点要求</a:t>
            </a:r>
            <a:r>
              <a:rPr lang="en-US" altLang="zh-CN" sz="2800" b="1">
                <a:solidFill>
                  <a:schemeClr val="tx2"/>
                </a:solidFill>
                <a:latin typeface="幼圆" pitchFamily="49" charset="-122"/>
                <a:ea typeface="幼圆" pitchFamily="49" charset="-122"/>
              </a:rPr>
              <a:t>) </a:t>
            </a:r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1196975" y="1844675"/>
            <a:ext cx="7470775" cy="82232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zh-CN" altLang="en-US" sz="2400" b="1">
                <a:latin typeface="幼圆" pitchFamily="49" charset="-122"/>
                <a:ea typeface="幼圆" pitchFamily="49" charset="-122"/>
              </a:rPr>
              <a:t>扩散</a:t>
            </a:r>
            <a:r>
              <a:rPr lang="en-US" altLang="zh-CN" sz="2400" b="1">
                <a:latin typeface="Arial"/>
                <a:ea typeface="幼圆" pitchFamily="49" charset="-122"/>
              </a:rPr>
              <a:t>——</a:t>
            </a:r>
            <a:r>
              <a:rPr lang="zh-CN" altLang="en-US" sz="2400" b="1">
                <a:latin typeface="幼圆" pitchFamily="49" charset="-122"/>
                <a:ea typeface="幼圆" pitchFamily="49" charset="-122"/>
              </a:rPr>
              <a:t>原子在晶体中移动距离超过其平均原子间距的迁移现象 </a:t>
            </a:r>
          </a:p>
        </p:txBody>
      </p:sp>
      <p:sp>
        <p:nvSpPr>
          <p:cNvPr id="443403" name="Text Box 11"/>
          <p:cNvSpPr txBox="1">
            <a:spLocks noChangeArrowheads="1"/>
          </p:cNvSpPr>
          <p:nvPr/>
        </p:nvSpPr>
        <p:spPr bwMode="auto">
          <a:xfrm>
            <a:off x="746125" y="1268413"/>
            <a:ext cx="2376488" cy="4572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400" b="1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、概念</a:t>
            </a:r>
          </a:p>
        </p:txBody>
      </p:sp>
      <p:sp>
        <p:nvSpPr>
          <p:cNvPr id="443404" name="Rectangle 12"/>
          <p:cNvSpPr>
            <a:spLocks noChangeArrowheads="1"/>
          </p:cNvSpPr>
          <p:nvPr/>
        </p:nvSpPr>
        <p:spPr bwMode="auto">
          <a:xfrm>
            <a:off x="2141538" y="2933700"/>
            <a:ext cx="5414962" cy="479425"/>
          </a:xfrm>
          <a:prstGeom prst="rect">
            <a:avLst/>
          </a:prstGeom>
          <a:solidFill>
            <a:srgbClr val="CC99FF">
              <a:alpha val="62000"/>
            </a:srgbClr>
          </a:solidFill>
          <a:ln w="22225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91605"/>
                </a:solidFill>
                <a:ea typeface="楷体_GB2312" pitchFamily="49" charset="-122"/>
              </a:rPr>
              <a:t>扩散→热激活过程（以克服晶格约束）</a:t>
            </a:r>
          </a:p>
        </p:txBody>
      </p:sp>
      <p:pic>
        <p:nvPicPr>
          <p:cNvPr id="443405" name="Picture 13" descr="FIG31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1361"/>
          <a:stretch>
            <a:fillRect/>
          </a:stretch>
        </p:blipFill>
        <p:spPr bwMode="auto">
          <a:xfrm>
            <a:off x="3492500" y="3519488"/>
            <a:ext cx="2970213" cy="28082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43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4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4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402" grpId="0"/>
      <p:bldP spid="443403" grpId="0"/>
      <p:bldP spid="44340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5" name="Rectangle 9"/>
          <p:cNvSpPr>
            <a:spLocks noChangeArrowheads="1"/>
          </p:cNvSpPr>
          <p:nvPr/>
        </p:nvSpPr>
        <p:spPr bwMode="auto">
          <a:xfrm>
            <a:off x="701675" y="458788"/>
            <a:ext cx="3249613" cy="4572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400" b="1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．影响扩散的因素： </a:t>
            </a:r>
          </a:p>
        </p:txBody>
      </p:sp>
      <p:sp>
        <p:nvSpPr>
          <p:cNvPr id="444426" name="Rectangle 10"/>
          <p:cNvSpPr>
            <a:spLocks noChangeArrowheads="1"/>
          </p:cNvSpPr>
          <p:nvPr/>
        </p:nvSpPr>
        <p:spPr bwMode="auto">
          <a:xfrm>
            <a:off x="1106488" y="998538"/>
            <a:ext cx="6594475" cy="140652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  <a:buClr>
                <a:srgbClr val="F91605"/>
              </a:buClr>
              <a:buFont typeface="Wingdings" pitchFamily="2" charset="2"/>
              <a:buNone/>
            </a:pPr>
            <a:r>
              <a:rPr lang="en-US" altLang="zh-CN" sz="2400" b="1">
                <a:solidFill>
                  <a:srgbClr val="FF3300"/>
                </a:solidFill>
                <a:ea typeface="幼圆" pitchFamily="49" charset="-122"/>
              </a:rPr>
              <a:t>(1)</a:t>
            </a:r>
            <a:r>
              <a:rPr lang="zh-CN" altLang="en-US" sz="2400" b="1">
                <a:ea typeface="幼圆" pitchFamily="49" charset="-122"/>
              </a:rPr>
              <a:t>温度 原子能量提高 （最主要因素）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ea typeface="幼圆" pitchFamily="49" charset="-122"/>
              </a:rPr>
              <a:t>      </a:t>
            </a:r>
            <a:r>
              <a:rPr lang="en-US" altLang="zh-CN" sz="2400" b="1">
                <a:ea typeface="幼圆" pitchFamily="49" charset="-122"/>
              </a:rPr>
              <a:t>D=D</a:t>
            </a:r>
            <a:r>
              <a:rPr lang="en-US" altLang="zh-CN" sz="2400" b="1" baseline="-25000">
                <a:ea typeface="幼圆" pitchFamily="49" charset="-122"/>
              </a:rPr>
              <a:t>o</a:t>
            </a:r>
            <a:r>
              <a:rPr lang="en-US" altLang="zh-CN" sz="2400" b="1">
                <a:ea typeface="幼圆" pitchFamily="49" charset="-122"/>
              </a:rPr>
              <a:t>exp(-Q/RT</a:t>
            </a:r>
            <a:r>
              <a:rPr lang="zh-CN" altLang="en-US" sz="2400" b="1">
                <a:ea typeface="幼圆" pitchFamily="49" charset="-122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ea typeface="幼圆" pitchFamily="49" charset="-122"/>
              </a:rPr>
              <a:t>      </a:t>
            </a:r>
            <a:r>
              <a:rPr lang="en-US" altLang="zh-CN" sz="2400" b="1">
                <a:ea typeface="幼圆" pitchFamily="49" charset="-122"/>
              </a:rPr>
              <a:t>D</a:t>
            </a:r>
            <a:r>
              <a:rPr lang="en-US" altLang="zh-CN" sz="2400" b="1" baseline="-25000">
                <a:ea typeface="幼圆" pitchFamily="49" charset="-122"/>
              </a:rPr>
              <a:t>o</a:t>
            </a:r>
            <a:r>
              <a:rPr lang="en-US" altLang="zh-CN" sz="2400" b="1">
                <a:ea typeface="幼圆" pitchFamily="49" charset="-122"/>
              </a:rPr>
              <a:t>——</a:t>
            </a:r>
            <a:r>
              <a:rPr lang="zh-CN" altLang="en-US" sz="2400" b="1">
                <a:ea typeface="幼圆" pitchFamily="49" charset="-122"/>
              </a:rPr>
              <a:t>扩散系数</a:t>
            </a:r>
            <a:r>
              <a:rPr lang="en-US" altLang="zh-CN" sz="2400" b="1">
                <a:ea typeface="幼圆" pitchFamily="49" charset="-122"/>
              </a:rPr>
              <a:t>(cm</a:t>
            </a:r>
            <a:r>
              <a:rPr lang="en-US" altLang="zh-CN" sz="2400" b="1" baseline="30000">
                <a:ea typeface="幼圆" pitchFamily="49" charset="-122"/>
              </a:rPr>
              <a:t>2</a:t>
            </a:r>
            <a:r>
              <a:rPr lang="en-US" altLang="zh-CN" sz="2400" b="1">
                <a:ea typeface="幼圆" pitchFamily="49" charset="-122"/>
              </a:rPr>
              <a:t>/s),   Q——</a:t>
            </a:r>
            <a:r>
              <a:rPr lang="zh-CN" altLang="en-US" sz="2400" b="1">
                <a:ea typeface="幼圆" pitchFamily="49" charset="-122"/>
              </a:rPr>
              <a:t>扩散激活能</a:t>
            </a:r>
          </a:p>
        </p:txBody>
      </p:sp>
      <p:sp>
        <p:nvSpPr>
          <p:cNvPr id="444427" name="Rectangle 11"/>
          <p:cNvSpPr>
            <a:spLocks noChangeArrowheads="1"/>
          </p:cNvSpPr>
          <p:nvPr/>
        </p:nvSpPr>
        <p:spPr bwMode="auto">
          <a:xfrm>
            <a:off x="1241425" y="3878263"/>
            <a:ext cx="5086350" cy="82232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buClr>
                <a:srgbClr val="F91605"/>
              </a:buClr>
              <a:buFont typeface="Wingdings" pitchFamily="2" charset="2"/>
              <a:buNone/>
            </a:pPr>
            <a:r>
              <a:rPr lang="en-US" altLang="zh-CN" sz="2400" b="1">
                <a:solidFill>
                  <a:srgbClr val="FF3300"/>
                </a:solidFill>
                <a:ea typeface="幼圆" pitchFamily="49" charset="-122"/>
              </a:rPr>
              <a:t>(2)</a:t>
            </a:r>
            <a:r>
              <a:rPr lang="zh-CN" altLang="en-US" sz="2400" b="1">
                <a:ea typeface="幼圆" pitchFamily="49" charset="-122"/>
              </a:rPr>
              <a:t>晶体结构</a:t>
            </a:r>
          </a:p>
          <a:p>
            <a:r>
              <a:rPr lang="zh-CN" altLang="en-US" sz="2400" b="1">
                <a:ea typeface="幼圆" pitchFamily="49" charset="-122"/>
              </a:rPr>
              <a:t>致密度小→克服的能垒小→扩散容易</a:t>
            </a:r>
          </a:p>
        </p:txBody>
      </p:sp>
      <p:sp>
        <p:nvSpPr>
          <p:cNvPr id="444428" name="Rectangle 12"/>
          <p:cNvSpPr>
            <a:spLocks noChangeArrowheads="1"/>
          </p:cNvSpPr>
          <p:nvPr/>
        </p:nvSpPr>
        <p:spPr bwMode="auto">
          <a:xfrm>
            <a:off x="1285875" y="4914900"/>
            <a:ext cx="7567613" cy="118745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buClr>
                <a:srgbClr val="F91605"/>
              </a:buClr>
              <a:buFont typeface="Wingdings" pitchFamily="2" charset="2"/>
              <a:buNone/>
            </a:pPr>
            <a:r>
              <a:rPr lang="en-US" altLang="zh-CN" sz="2400" b="1">
                <a:solidFill>
                  <a:srgbClr val="FF3300"/>
                </a:solidFill>
                <a:ea typeface="幼圆" pitchFamily="49" charset="-122"/>
              </a:rPr>
              <a:t>(3)</a:t>
            </a:r>
            <a:r>
              <a:rPr lang="zh-CN" altLang="en-US" sz="2400" b="1">
                <a:ea typeface="幼圆" pitchFamily="49" charset="-122"/>
              </a:rPr>
              <a:t>表面及晶体缺陷</a:t>
            </a:r>
          </a:p>
          <a:p>
            <a:r>
              <a:rPr lang="zh-CN" altLang="en-US" sz="2400" b="1">
                <a:ea typeface="幼圆" pitchFamily="49" charset="-122"/>
              </a:rPr>
              <a:t>晶格畸变→高能态原子→激活能小（体扩散的</a:t>
            </a:r>
            <a:r>
              <a:rPr lang="en-US" altLang="zh-CN" sz="2400" b="1">
                <a:ea typeface="幼圆" pitchFamily="49" charset="-122"/>
              </a:rPr>
              <a:t>0.6-0.7</a:t>
            </a:r>
            <a:r>
              <a:rPr lang="zh-CN" altLang="en-US" sz="2400" b="1">
                <a:ea typeface="幼圆" pitchFamily="49" charset="-122"/>
              </a:rPr>
              <a:t>）</a:t>
            </a:r>
          </a:p>
          <a:p>
            <a:r>
              <a:rPr lang="zh-CN" altLang="en-US" sz="2400" b="1">
                <a:ea typeface="幼圆" pitchFamily="49" charset="-122"/>
              </a:rPr>
              <a:t>→扩散快</a:t>
            </a:r>
            <a:r>
              <a:rPr lang="en-US" altLang="zh-CN" sz="2400" b="1">
                <a:ea typeface="幼圆" pitchFamily="49" charset="-122"/>
              </a:rPr>
              <a:t>100-1000</a:t>
            </a:r>
            <a:r>
              <a:rPr lang="zh-CN" altLang="en-US" sz="2400" b="1">
                <a:ea typeface="幼圆" pitchFamily="49" charset="-122"/>
              </a:rPr>
              <a:t>倍</a:t>
            </a:r>
          </a:p>
        </p:txBody>
      </p:sp>
      <p:sp>
        <p:nvSpPr>
          <p:cNvPr id="444429" name="Rectangle 13"/>
          <p:cNvSpPr>
            <a:spLocks noChangeArrowheads="1"/>
          </p:cNvSpPr>
          <p:nvPr/>
        </p:nvSpPr>
        <p:spPr bwMode="auto">
          <a:xfrm>
            <a:off x="1601788" y="2528888"/>
            <a:ext cx="7091362" cy="844550"/>
          </a:xfrm>
          <a:prstGeom prst="rect">
            <a:avLst/>
          </a:prstGeom>
          <a:solidFill>
            <a:srgbClr val="CCFFCC"/>
          </a:solidFill>
          <a:ln w="22225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en-US" altLang="zh-CN" sz="2400"/>
              <a:t>Do</a:t>
            </a:r>
            <a:r>
              <a:rPr lang="zh-CN" altLang="en-US" sz="2400"/>
              <a:t>，</a:t>
            </a:r>
            <a:r>
              <a:rPr lang="en-US" altLang="zh-CN" sz="2400"/>
              <a:t>Q</a:t>
            </a:r>
            <a:r>
              <a:rPr lang="zh-CN" altLang="en-US" sz="2400"/>
              <a:t>与温度无关，决定于晶体的成分和结构；</a:t>
            </a:r>
          </a:p>
          <a:p>
            <a:pPr>
              <a:buClr>
                <a:srgbClr val="0000FF"/>
              </a:buClr>
              <a:buFont typeface="Wingdings" pitchFamily="2" charset="2"/>
              <a:buChar char="u"/>
            </a:pPr>
            <a:r>
              <a:rPr lang="zh-CN" altLang="en-US" sz="2400"/>
              <a:t>温度提高</a:t>
            </a:r>
            <a:r>
              <a:rPr lang="en-US" altLang="zh-CN" sz="2400"/>
              <a:t>10-15</a:t>
            </a:r>
            <a:r>
              <a:rPr lang="zh-CN" altLang="en-US" sz="2400"/>
              <a:t>度，</a:t>
            </a:r>
            <a:r>
              <a:rPr lang="en-US" altLang="zh-CN" sz="2400"/>
              <a:t>D</a:t>
            </a:r>
            <a:r>
              <a:rPr lang="zh-CN" altLang="en-US" sz="2400"/>
              <a:t>提高一倍。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44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4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4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4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4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4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26" grpId="0"/>
      <p:bldP spid="444427" grpId="0"/>
      <p:bldP spid="444428" grpId="0"/>
      <p:bldP spid="4444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1675" y="1854200"/>
            <a:ext cx="7772400" cy="147002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前言  </a:t>
            </a:r>
            <a:r>
              <a:rPr lang="zh-CN" altLang="en-US" b="0" dirty="0">
                <a:solidFill>
                  <a:schemeClr val="tx1"/>
                </a:solidFill>
              </a:rPr>
              <a:t>材料结构与性能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6363" y="3698875"/>
            <a:ext cx="6400800" cy="1752600"/>
          </a:xfrm>
        </p:spPr>
        <p:txBody>
          <a:bodyPr/>
          <a:lstStyle/>
          <a:p>
            <a:r>
              <a:rPr lang="zh-CN" altLang="en-US" b="1" dirty="0"/>
              <a:t>金属材料的结构与组织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高分子材料的结构与性能特点</a:t>
            </a:r>
          </a:p>
          <a:p>
            <a:r>
              <a:rPr lang="zh-CN" altLang="en-US" b="1" dirty="0"/>
              <a:t>陶瓷材料的结构与性能特点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0" name="Rectangle 4"/>
          <p:cNvSpPr>
            <a:spLocks noChangeArrowheads="1"/>
          </p:cNvSpPr>
          <p:nvPr/>
        </p:nvSpPr>
        <p:spPr bwMode="auto">
          <a:xfrm>
            <a:off x="657225" y="1133475"/>
            <a:ext cx="7694613" cy="3670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高分子化合物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高分子聚合物（高聚物）</a:t>
            </a:r>
          </a:p>
          <a:p>
            <a:pPr lvl="1"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天然高分子</a:t>
            </a:r>
          </a:p>
          <a:p>
            <a:pPr lvl="1"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合成高分子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由低分子化合物通过</a:t>
            </a: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聚合反应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获得</a:t>
            </a:r>
          </a:p>
          <a:p>
            <a:pPr lvl="1"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加聚反应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无副产物</a:t>
            </a:r>
          </a:p>
          <a:p>
            <a:pPr lvl="1"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缩聚反应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有副产物（水、氨等低分子物质）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单体：</a:t>
            </a:r>
            <a:r>
              <a:rPr lang="zh-CN" altLang="en-US" sz="2400" b="1">
                <a:ea typeface="黑体" pitchFamily="2" charset="-122"/>
              </a:rPr>
              <a:t>组成高分子的低分子化合物</a:t>
            </a:r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2457450" y="5094288"/>
            <a:ext cx="5895975" cy="1096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zh-CN" sz="2200" b="1"/>
              <a:t>——</a:t>
            </a:r>
            <a:r>
              <a:rPr lang="zh-CN" altLang="en-US" sz="2200" b="1"/>
              <a:t>大分子链：由结构相同的基本单元重复连接而成</a:t>
            </a:r>
          </a:p>
          <a:p>
            <a:r>
              <a:rPr lang="zh-CN" altLang="en-US" sz="2200" b="1">
                <a:solidFill>
                  <a:srgbClr val="0000FF"/>
                </a:solidFill>
                <a:ea typeface="黑体" pitchFamily="2" charset="-122"/>
              </a:rPr>
              <a:t>链节：</a:t>
            </a:r>
            <a:r>
              <a:rPr lang="zh-CN" altLang="en-US" sz="2200" b="1"/>
              <a:t>组成大分子链的基本结构单元</a:t>
            </a:r>
            <a:endParaRPr lang="zh-CN" altLang="en-US" sz="2200" b="1">
              <a:solidFill>
                <a:srgbClr val="E18101"/>
              </a:solidFill>
            </a:endParaRPr>
          </a:p>
        </p:txBody>
      </p:sp>
      <p:sp>
        <p:nvSpPr>
          <p:cNvPr id="413702" name="AutoShape 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36613" y="5049838"/>
            <a:ext cx="1276350" cy="531812"/>
          </a:xfrm>
          <a:prstGeom prst="actionButtonBlank">
            <a:avLst/>
          </a:prstGeom>
          <a:solidFill>
            <a:srgbClr val="E5F5C1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zh-CN" altLang="en-US" sz="2400" b="1">
                <a:solidFill>
                  <a:srgbClr val="0000FF"/>
                </a:solidFill>
              </a:rPr>
              <a:t>结  构</a:t>
            </a:r>
            <a:endParaRPr lang="zh-CN" altLang="en-US" sz="2400" b="1"/>
          </a:p>
        </p:txBody>
      </p:sp>
      <p:sp>
        <p:nvSpPr>
          <p:cNvPr id="41370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14338"/>
            <a:ext cx="8596313" cy="4540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高分子材料</a:t>
            </a:r>
            <a:r>
              <a:rPr lang="zh-CN" altLang="en-US" sz="3600" b="1" dirty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的结构与性能</a:t>
            </a:r>
            <a:r>
              <a:rPr lang="zh-CN" altLang="en-US" sz="3600" b="1" dirty="0" smtClean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特点（自学）</a:t>
            </a:r>
            <a:endParaRPr kumimoji="1" lang="zh-CN" altLang="en-US" sz="3600" b="1" dirty="0">
              <a:solidFill>
                <a:srgbClr val="0000FF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3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3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3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3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13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3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3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1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700" grpId="0" uiExpand="1" build="p"/>
      <p:bldP spid="413701" grpId="0"/>
      <p:bldP spid="41370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1748" name="Group 100"/>
          <p:cNvGraphicFramePr>
            <a:graphicFrameLocks noGrp="1"/>
          </p:cNvGraphicFramePr>
          <p:nvPr>
            <p:ph/>
          </p:nvPr>
        </p:nvGraphicFramePr>
        <p:xfrm>
          <a:off x="206375" y="414338"/>
          <a:ext cx="8505825" cy="5805489"/>
        </p:xfrm>
        <a:graphic>
          <a:graphicData uri="http://schemas.openxmlformats.org/drawingml/2006/table">
            <a:tbl>
              <a:tblPr/>
              <a:tblGrid>
                <a:gridCol w="1395413"/>
                <a:gridCol w="3330575"/>
                <a:gridCol w="3779837"/>
              </a:tblGrid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材料名称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原料（单体）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链节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聚乙烯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乙烯（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=CH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2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聚四氟乙烯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四氟乙烯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CF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=CF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—CF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—CF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5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顺丁橡胶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丁二烯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=CH-CH=CH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—CH=CH—CH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4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氯丁橡胶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氯丁二烯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=CCl-CH=CH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—CCl=CH—CH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腈纶（聚丙烯腈）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丙烯腈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=CH-CN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—CH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CN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涤纶（聚对苯二甲酸乙二酯）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乙二醇（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HOCH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）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对苯二甲酸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HOOC—        — COOH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           O               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—OCH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CH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O—C—        —C—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11726" name="Group 78"/>
          <p:cNvGrpSpPr>
            <a:grpSpLocks/>
          </p:cNvGrpSpPr>
          <p:nvPr/>
        </p:nvGrpSpPr>
        <p:grpSpPr bwMode="auto">
          <a:xfrm>
            <a:off x="2951163" y="5884863"/>
            <a:ext cx="584200" cy="269875"/>
            <a:chOff x="2540" y="3663"/>
            <a:chExt cx="368" cy="170"/>
          </a:xfrm>
        </p:grpSpPr>
        <p:sp>
          <p:nvSpPr>
            <p:cNvPr id="411720" name="AutoShape 72"/>
            <p:cNvSpPr>
              <a:spLocks noChangeArrowheads="1"/>
            </p:cNvSpPr>
            <p:nvPr/>
          </p:nvSpPr>
          <p:spPr bwMode="auto">
            <a:xfrm>
              <a:off x="2540" y="3663"/>
              <a:ext cx="368" cy="170"/>
            </a:xfrm>
            <a:prstGeom prst="flowChartPreparation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11725" name="Oval 77"/>
            <p:cNvSpPr>
              <a:spLocks noChangeArrowheads="1"/>
            </p:cNvSpPr>
            <p:nvPr/>
          </p:nvSpPr>
          <p:spPr bwMode="auto">
            <a:xfrm>
              <a:off x="2653" y="3691"/>
              <a:ext cx="141" cy="113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11732" name="Line 84"/>
          <p:cNvSpPr>
            <a:spLocks noChangeShapeType="1"/>
          </p:cNvSpPr>
          <p:nvPr/>
        </p:nvSpPr>
        <p:spPr bwMode="auto">
          <a:xfrm>
            <a:off x="7080250" y="4206875"/>
            <a:ext cx="0" cy="1349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411733" name="Group 85"/>
          <p:cNvGrpSpPr>
            <a:grpSpLocks/>
          </p:cNvGrpSpPr>
          <p:nvPr/>
        </p:nvGrpSpPr>
        <p:grpSpPr bwMode="auto">
          <a:xfrm>
            <a:off x="7285038" y="5568950"/>
            <a:ext cx="584200" cy="269875"/>
            <a:chOff x="2540" y="3663"/>
            <a:chExt cx="368" cy="170"/>
          </a:xfrm>
        </p:grpSpPr>
        <p:sp>
          <p:nvSpPr>
            <p:cNvPr id="411734" name="AutoShape 86"/>
            <p:cNvSpPr>
              <a:spLocks noChangeArrowheads="1"/>
            </p:cNvSpPr>
            <p:nvPr/>
          </p:nvSpPr>
          <p:spPr bwMode="auto">
            <a:xfrm>
              <a:off x="2540" y="3663"/>
              <a:ext cx="368" cy="170"/>
            </a:xfrm>
            <a:prstGeom prst="flowChartPreparation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11735" name="Oval 87"/>
            <p:cNvSpPr>
              <a:spLocks noChangeArrowheads="1"/>
            </p:cNvSpPr>
            <p:nvPr/>
          </p:nvSpPr>
          <p:spPr bwMode="auto">
            <a:xfrm>
              <a:off x="2653" y="3691"/>
              <a:ext cx="141" cy="113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11749" name="Line 101"/>
          <p:cNvSpPr>
            <a:spLocks noChangeShapeType="1"/>
          </p:cNvSpPr>
          <p:nvPr/>
        </p:nvSpPr>
        <p:spPr bwMode="auto">
          <a:xfrm>
            <a:off x="6977063" y="5434013"/>
            <a:ext cx="0" cy="13493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1750" name="Line 102"/>
          <p:cNvSpPr>
            <a:spLocks noChangeShapeType="1"/>
          </p:cNvSpPr>
          <p:nvPr/>
        </p:nvSpPr>
        <p:spPr bwMode="auto">
          <a:xfrm>
            <a:off x="8216900" y="5429250"/>
            <a:ext cx="0" cy="1349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ChangeArrowheads="1"/>
          </p:cNvSpPr>
          <p:nvPr/>
        </p:nvSpPr>
        <p:spPr bwMode="auto">
          <a:xfrm>
            <a:off x="296863" y="458788"/>
            <a:ext cx="393541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幼圆" pitchFamily="49" charset="-122"/>
                <a:ea typeface="幼圆" pitchFamily="49" charset="-122"/>
              </a:rPr>
              <a:t>一、高分子材料的结构 </a:t>
            </a:r>
          </a:p>
        </p:txBody>
      </p:sp>
      <p:sp>
        <p:nvSpPr>
          <p:cNvPr id="414723" name="Rectangle 3"/>
          <p:cNvSpPr>
            <a:spLocks noChangeArrowheads="1"/>
          </p:cNvSpPr>
          <p:nvPr/>
        </p:nvSpPr>
        <p:spPr bwMode="auto">
          <a:xfrm>
            <a:off x="341313" y="1133475"/>
            <a:ext cx="340042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．大分子链的结构 </a:t>
            </a:r>
          </a:p>
        </p:txBody>
      </p:sp>
      <p:sp>
        <p:nvSpPr>
          <p:cNvPr id="414724" name="Rectangle 4"/>
          <p:cNvSpPr>
            <a:spLocks noChangeArrowheads="1"/>
          </p:cNvSpPr>
          <p:nvPr/>
        </p:nvSpPr>
        <p:spPr bwMode="auto">
          <a:xfrm>
            <a:off x="611188" y="1584325"/>
            <a:ext cx="8758237" cy="1114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1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）大分子链的化学组成</a:t>
            </a:r>
          </a:p>
          <a:p>
            <a:pPr lvl="1">
              <a:lnSpc>
                <a:spcPct val="140000"/>
              </a:lnSpc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－</a:t>
            </a:r>
            <a:r>
              <a:rPr lang="en-US" altLang="zh-CN" sz="2400" b="1">
                <a:solidFill>
                  <a:srgbClr val="FF3300"/>
                </a:solidFill>
                <a:ea typeface="黑体" pitchFamily="2" charset="-122"/>
              </a:rPr>
              <a:t>C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0000FF"/>
                </a:solidFill>
                <a:ea typeface="黑体" pitchFamily="2" charset="-122"/>
              </a:rPr>
              <a:t>H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0000FF"/>
                </a:solidFill>
                <a:ea typeface="黑体" pitchFamily="2" charset="-122"/>
              </a:rPr>
              <a:t>O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9900CC"/>
                </a:solidFill>
                <a:ea typeface="黑体" pitchFamily="2" charset="-122"/>
              </a:rPr>
              <a:t>N</a:t>
            </a:r>
            <a:r>
              <a:rPr lang="zh-CN" altLang="en-US" sz="2400" b="1">
                <a:solidFill>
                  <a:srgbClr val="9900CC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9900CC"/>
                </a:solidFill>
                <a:ea typeface="黑体" pitchFamily="2" charset="-122"/>
              </a:rPr>
              <a:t>Cl</a:t>
            </a:r>
            <a:r>
              <a:rPr lang="zh-CN" altLang="en-US" sz="2400" b="1">
                <a:solidFill>
                  <a:srgbClr val="9900CC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9900CC"/>
                </a:solidFill>
                <a:ea typeface="黑体" pitchFamily="2" charset="-122"/>
              </a:rPr>
              <a:t>F</a:t>
            </a:r>
            <a:r>
              <a:rPr lang="zh-CN" altLang="en-US" sz="2400" b="1">
                <a:solidFill>
                  <a:srgbClr val="9900CC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9900CC"/>
                </a:solidFill>
                <a:ea typeface="黑体" pitchFamily="2" charset="-122"/>
              </a:rPr>
              <a:t>B</a:t>
            </a:r>
            <a:r>
              <a:rPr lang="zh-CN" altLang="en-US" sz="2400" b="1">
                <a:solidFill>
                  <a:srgbClr val="9900CC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9900CC"/>
                </a:solidFill>
                <a:ea typeface="黑体" pitchFamily="2" charset="-122"/>
              </a:rPr>
              <a:t>Si</a:t>
            </a:r>
            <a:r>
              <a:rPr lang="zh-CN" altLang="en-US" sz="2400" b="1">
                <a:solidFill>
                  <a:srgbClr val="9900CC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9900CC"/>
                </a:solidFill>
                <a:ea typeface="黑体" pitchFamily="2" charset="-122"/>
              </a:rPr>
              <a:t>S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等</a:t>
            </a:r>
          </a:p>
        </p:txBody>
      </p:sp>
      <p:sp>
        <p:nvSpPr>
          <p:cNvPr id="414725" name="Rectangle 5"/>
          <p:cNvSpPr>
            <a:spLocks noChangeArrowheads="1"/>
          </p:cNvSpPr>
          <p:nvPr/>
        </p:nvSpPr>
        <p:spPr bwMode="auto">
          <a:xfrm>
            <a:off x="431800" y="4508500"/>
            <a:ext cx="8412163" cy="1370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2200" b="1"/>
              <a:t>(a)  </a:t>
            </a:r>
            <a:r>
              <a:rPr lang="zh-CN" altLang="en-US" sz="2200" b="1"/>
              <a:t>碳链大分子</a:t>
            </a:r>
            <a:r>
              <a:rPr lang="en-US" altLang="zh-CN" sz="2200" b="1"/>
              <a:t>——</a:t>
            </a:r>
            <a:r>
              <a:rPr lang="zh-CN" altLang="en-US" sz="2200" b="1"/>
              <a:t>主链全部由</a:t>
            </a:r>
            <a:r>
              <a:rPr lang="zh-CN" altLang="en-US" sz="2200" b="1">
                <a:solidFill>
                  <a:srgbClr val="0000FF"/>
                </a:solidFill>
              </a:rPr>
              <a:t>碳</a:t>
            </a:r>
            <a:r>
              <a:rPr lang="zh-CN" altLang="en-US" sz="2200" b="1"/>
              <a:t>原子共价相连</a:t>
            </a:r>
          </a:p>
          <a:p>
            <a:pPr marL="342900" indent="-342900">
              <a:lnSpc>
                <a:spcPct val="120000"/>
              </a:lnSpc>
              <a:buFontTx/>
              <a:buAutoNum type="alphaLcParenBoth" startAt="2"/>
            </a:pPr>
            <a:r>
              <a:rPr lang="zh-CN" altLang="en-US" sz="2200" b="1"/>
              <a:t>  杂链大分子</a:t>
            </a:r>
            <a:r>
              <a:rPr lang="en-US" altLang="zh-CN" sz="2200" b="1"/>
              <a:t>——</a:t>
            </a:r>
            <a:r>
              <a:rPr lang="zh-CN" altLang="en-US" sz="2200" b="1"/>
              <a:t>主链除碳原子外还有</a:t>
            </a:r>
            <a:r>
              <a:rPr lang="en-US" altLang="zh-CN" sz="2400" b="1">
                <a:solidFill>
                  <a:srgbClr val="0000FF"/>
                </a:solidFill>
                <a:ea typeface="黑体" pitchFamily="2" charset="-122"/>
              </a:rPr>
              <a:t>O</a:t>
            </a: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0000FF"/>
                </a:solidFill>
                <a:ea typeface="黑体" pitchFamily="2" charset="-122"/>
              </a:rPr>
              <a:t>N</a:t>
            </a: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0000FF"/>
                </a:solidFill>
                <a:ea typeface="黑体" pitchFamily="2" charset="-122"/>
              </a:rPr>
              <a:t>S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等</a:t>
            </a:r>
            <a:endParaRPr lang="zh-CN" altLang="en-US" sz="2200" b="1"/>
          </a:p>
          <a:p>
            <a:pPr marL="342900" indent="-342900">
              <a:lnSpc>
                <a:spcPct val="120000"/>
              </a:lnSpc>
              <a:buFontTx/>
              <a:buAutoNum type="alphaLcParenBoth" startAt="2"/>
            </a:pPr>
            <a:r>
              <a:rPr lang="zh-CN" altLang="en-US" sz="2200" b="1"/>
              <a:t>  元素链大分子</a:t>
            </a:r>
            <a:r>
              <a:rPr lang="en-US" altLang="zh-CN" sz="2200" b="1"/>
              <a:t>——</a:t>
            </a:r>
            <a:r>
              <a:rPr lang="zh-CN" altLang="en-US" sz="2200" b="1"/>
              <a:t>主链不含碳原子，由</a:t>
            </a:r>
            <a:r>
              <a:rPr lang="en-US" altLang="zh-CN" sz="2400" b="1">
                <a:solidFill>
                  <a:srgbClr val="0000FF"/>
                </a:solidFill>
                <a:ea typeface="黑体" pitchFamily="2" charset="-122"/>
              </a:rPr>
              <a:t>Si</a:t>
            </a: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0000FF"/>
                </a:solidFill>
                <a:ea typeface="黑体" pitchFamily="2" charset="-122"/>
              </a:rPr>
              <a:t>O </a:t>
            </a: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rgbClr val="0000FF"/>
                </a:solidFill>
                <a:ea typeface="黑体" pitchFamily="2" charset="-122"/>
              </a:rPr>
              <a:t>S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等元素组成</a:t>
            </a:r>
          </a:p>
        </p:txBody>
      </p:sp>
      <p:sp>
        <p:nvSpPr>
          <p:cNvPr id="414726" name="AutoShape 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11188" y="3608388"/>
            <a:ext cx="1035050" cy="531812"/>
          </a:xfrm>
          <a:prstGeom prst="actionButtonBlank">
            <a:avLst/>
          </a:prstGeom>
          <a:solidFill>
            <a:srgbClr val="E5F5C1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zh-CN" altLang="en-US" sz="2400" b="1">
                <a:solidFill>
                  <a:srgbClr val="0000FF"/>
                </a:solidFill>
              </a:rPr>
              <a:t>分 类</a:t>
            </a:r>
            <a:endParaRPr lang="zh-CN" altLang="en-US" sz="2400" b="1"/>
          </a:p>
        </p:txBody>
      </p:sp>
      <p:grpSp>
        <p:nvGrpSpPr>
          <p:cNvPr id="414747" name="Group 27"/>
          <p:cNvGrpSpPr>
            <a:grpSpLocks/>
          </p:cNvGrpSpPr>
          <p:nvPr/>
        </p:nvGrpSpPr>
        <p:grpSpPr bwMode="auto">
          <a:xfrm>
            <a:off x="5111750" y="414338"/>
            <a:ext cx="1333500" cy="1671637"/>
            <a:chOff x="3220" y="261"/>
            <a:chExt cx="840" cy="1053"/>
          </a:xfrm>
        </p:grpSpPr>
        <p:graphicFrame>
          <p:nvGraphicFramePr>
            <p:cNvPr id="414729" name="Object 9"/>
            <p:cNvGraphicFramePr>
              <a:graphicFrameLocks noChangeAspect="1"/>
            </p:cNvGraphicFramePr>
            <p:nvPr/>
          </p:nvGraphicFramePr>
          <p:xfrm>
            <a:off x="3220" y="261"/>
            <a:ext cx="840" cy="752"/>
          </p:xfrm>
          <a:graphic>
            <a:graphicData uri="http://schemas.openxmlformats.org/presentationml/2006/ole">
              <p:oleObj spid="_x0000_s414729" name="Equation" r:id="rId3" imgW="1333440" imgH="1193760" progId="">
                <p:embed/>
              </p:oleObj>
            </a:graphicData>
          </a:graphic>
        </p:graphicFrame>
        <p:sp>
          <p:nvSpPr>
            <p:cNvPr id="414743" name="Text Box 23"/>
            <p:cNvSpPr txBox="1">
              <a:spLocks noChangeArrowheads="1"/>
            </p:cNvSpPr>
            <p:nvPr/>
          </p:nvSpPr>
          <p:spPr bwMode="auto">
            <a:xfrm>
              <a:off x="3447" y="1083"/>
              <a:ext cx="551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b="1"/>
                <a:t>聚乙烯</a:t>
              </a:r>
            </a:p>
          </p:txBody>
        </p:sp>
      </p:grpSp>
      <p:grpSp>
        <p:nvGrpSpPr>
          <p:cNvPr id="414748" name="Group 28"/>
          <p:cNvGrpSpPr>
            <a:grpSpLocks/>
          </p:cNvGrpSpPr>
          <p:nvPr/>
        </p:nvGrpSpPr>
        <p:grpSpPr bwMode="auto">
          <a:xfrm>
            <a:off x="7137400" y="414338"/>
            <a:ext cx="1435100" cy="1627187"/>
            <a:chOff x="4496" y="261"/>
            <a:chExt cx="904" cy="1025"/>
          </a:xfrm>
        </p:grpSpPr>
        <p:graphicFrame>
          <p:nvGraphicFramePr>
            <p:cNvPr id="414740" name="Object 20"/>
            <p:cNvGraphicFramePr>
              <a:graphicFrameLocks noChangeAspect="1"/>
            </p:cNvGraphicFramePr>
            <p:nvPr/>
          </p:nvGraphicFramePr>
          <p:xfrm>
            <a:off x="4496" y="261"/>
            <a:ext cx="904" cy="752"/>
          </p:xfrm>
          <a:graphic>
            <a:graphicData uri="http://schemas.openxmlformats.org/presentationml/2006/ole">
              <p:oleObj spid="_x0000_s414740" name="Equation" r:id="rId4" imgW="1434960" imgH="1193760" progId="">
                <p:embed/>
              </p:oleObj>
            </a:graphicData>
          </a:graphic>
        </p:graphicFrame>
        <p:sp>
          <p:nvSpPr>
            <p:cNvPr id="414744" name="Text Box 24"/>
            <p:cNvSpPr txBox="1">
              <a:spLocks noChangeArrowheads="1"/>
            </p:cNvSpPr>
            <p:nvPr/>
          </p:nvSpPr>
          <p:spPr bwMode="auto">
            <a:xfrm>
              <a:off x="4723" y="1055"/>
              <a:ext cx="551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b="1"/>
                <a:t>硅橡胶</a:t>
              </a:r>
            </a:p>
          </p:txBody>
        </p:sp>
      </p:grpSp>
      <p:grpSp>
        <p:nvGrpSpPr>
          <p:cNvPr id="414746" name="Group 26"/>
          <p:cNvGrpSpPr>
            <a:grpSpLocks/>
          </p:cNvGrpSpPr>
          <p:nvPr/>
        </p:nvGrpSpPr>
        <p:grpSpPr bwMode="auto">
          <a:xfrm>
            <a:off x="3851275" y="2754313"/>
            <a:ext cx="4953000" cy="1600200"/>
            <a:chOff x="1151" y="2897"/>
            <a:chExt cx="3120" cy="1008"/>
          </a:xfrm>
        </p:grpSpPr>
        <p:grpSp>
          <p:nvGrpSpPr>
            <p:cNvPr id="414731" name="Group 11"/>
            <p:cNvGrpSpPr>
              <a:grpSpLocks/>
            </p:cNvGrpSpPr>
            <p:nvPr/>
          </p:nvGrpSpPr>
          <p:grpSpPr bwMode="auto">
            <a:xfrm>
              <a:off x="1151" y="2897"/>
              <a:ext cx="3120" cy="1008"/>
              <a:chOff x="1488" y="2304"/>
              <a:chExt cx="2880" cy="720"/>
            </a:xfrm>
          </p:grpSpPr>
          <p:graphicFrame>
            <p:nvGraphicFramePr>
              <p:cNvPr id="414732" name="Object 12"/>
              <p:cNvGraphicFramePr>
                <a:graphicFrameLocks noChangeAspect="1"/>
              </p:cNvGraphicFramePr>
              <p:nvPr/>
            </p:nvGraphicFramePr>
            <p:xfrm>
              <a:off x="1548" y="2304"/>
              <a:ext cx="2776" cy="720"/>
            </p:xfrm>
            <a:graphic>
              <a:graphicData uri="http://schemas.openxmlformats.org/presentationml/2006/ole">
                <p:oleObj spid="_x0000_s414732" name="Equation" r:id="rId5" imgW="4406760" imgH="1143000" progId="">
                  <p:embed/>
                </p:oleObj>
              </a:graphicData>
            </a:graphic>
          </p:graphicFrame>
          <p:sp>
            <p:nvSpPr>
              <p:cNvPr id="414733" name="AutoShape 13"/>
              <p:cNvSpPr>
                <a:spLocks noChangeArrowheads="1"/>
              </p:cNvSpPr>
              <p:nvPr/>
            </p:nvSpPr>
            <p:spPr bwMode="auto">
              <a:xfrm>
                <a:off x="2016" y="2496"/>
                <a:ext cx="384" cy="288"/>
              </a:xfrm>
              <a:prstGeom prst="flowChartPreparation">
                <a:avLst/>
              </a:prstGeom>
              <a:solidFill>
                <a:srgbClr val="0000FF"/>
              </a:solidFill>
              <a:ln w="9525">
                <a:solidFill>
                  <a:srgbClr val="00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734" name="Oval 14"/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192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735" name="Line 15"/>
              <p:cNvSpPr>
                <a:spLocks noChangeShapeType="1"/>
              </p:cNvSpPr>
              <p:nvPr/>
            </p:nvSpPr>
            <p:spPr bwMode="auto">
              <a:xfrm>
                <a:off x="1488" y="2640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4736" name="Line 16"/>
              <p:cNvSpPr>
                <a:spLocks noChangeShapeType="1"/>
              </p:cNvSpPr>
              <p:nvPr/>
            </p:nvSpPr>
            <p:spPr bwMode="auto">
              <a:xfrm>
                <a:off x="4224" y="2640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14745" name="Text Box 25"/>
            <p:cNvSpPr txBox="1">
              <a:spLocks noChangeArrowheads="1"/>
            </p:cNvSpPr>
            <p:nvPr/>
          </p:nvSpPr>
          <p:spPr bwMode="auto">
            <a:xfrm>
              <a:off x="1491" y="3663"/>
              <a:ext cx="40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3300"/>
                  </a:solidFill>
                </a:rPr>
                <a:t>涤纶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4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4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4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1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5" grpId="0"/>
      <p:bldP spid="4147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4" name="Rectangle 4"/>
          <p:cNvSpPr>
            <a:spLocks noChangeArrowheads="1"/>
          </p:cNvSpPr>
          <p:nvPr/>
        </p:nvSpPr>
        <p:spPr bwMode="auto">
          <a:xfrm>
            <a:off x="431800" y="368300"/>
            <a:ext cx="8326438" cy="603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2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）大分子链的形态</a:t>
            </a:r>
          </a:p>
        </p:txBody>
      </p:sp>
      <p:sp>
        <p:nvSpPr>
          <p:cNvPr id="419845" name="Rectangle 5"/>
          <p:cNvSpPr>
            <a:spLocks noChangeArrowheads="1"/>
          </p:cNvSpPr>
          <p:nvPr/>
        </p:nvSpPr>
        <p:spPr bwMode="auto">
          <a:xfrm>
            <a:off x="476250" y="1089025"/>
            <a:ext cx="8145463" cy="210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2200" b="1"/>
              <a:t>(a)  </a:t>
            </a:r>
            <a:r>
              <a:rPr lang="zh-CN" altLang="en-US" sz="2200" b="1"/>
              <a:t>线型分子链</a:t>
            </a:r>
            <a:r>
              <a:rPr lang="en-US" altLang="zh-CN" sz="2200" b="1"/>
              <a:t>——</a:t>
            </a:r>
            <a:r>
              <a:rPr lang="zh-CN" altLang="en-US" sz="2200" b="1"/>
              <a:t>直径小于</a:t>
            </a:r>
            <a:r>
              <a:rPr lang="en-US" altLang="zh-CN" sz="2200" b="1"/>
              <a:t>1nm</a:t>
            </a:r>
            <a:r>
              <a:rPr lang="zh-CN" altLang="en-US" sz="2200" b="1"/>
              <a:t>，长度达</a:t>
            </a:r>
            <a:r>
              <a:rPr lang="en-US" altLang="zh-CN" sz="2200" b="1"/>
              <a:t>10</a:t>
            </a:r>
            <a:r>
              <a:rPr lang="en-US" altLang="zh-CN" sz="2200" b="1" baseline="30000"/>
              <a:t>2</a:t>
            </a:r>
            <a:r>
              <a:rPr lang="en-US" altLang="zh-CN" sz="2200" b="1"/>
              <a:t>-10</a:t>
            </a:r>
            <a:r>
              <a:rPr lang="en-US" altLang="zh-CN" sz="2200" b="1" baseline="30000"/>
              <a:t>3</a:t>
            </a:r>
            <a:r>
              <a:rPr lang="en-US" altLang="zh-CN" sz="2200" b="1"/>
              <a:t>nm</a:t>
            </a:r>
          </a:p>
          <a:p>
            <a:pPr marL="342900" indent="-342900">
              <a:lnSpc>
                <a:spcPct val="120000"/>
              </a:lnSpc>
              <a:buFontTx/>
              <a:buAutoNum type="alphaLcParenBoth" startAt="2"/>
            </a:pPr>
            <a:r>
              <a:rPr lang="en-US" altLang="zh-CN" sz="2200" b="1"/>
              <a:t>  </a:t>
            </a:r>
            <a:r>
              <a:rPr lang="zh-CN" altLang="en-US" sz="2200" b="1"/>
              <a:t>支化型分子链</a:t>
            </a:r>
            <a:r>
              <a:rPr lang="en-US" altLang="zh-CN" sz="2200" b="1"/>
              <a:t>——</a:t>
            </a:r>
            <a:r>
              <a:rPr lang="zh-CN" altLang="en-US" sz="2200" b="1"/>
              <a:t>主链两侧以共价键连接相当数量的长短不一的</a:t>
            </a:r>
            <a:r>
              <a:rPr lang="zh-CN" altLang="en-US" sz="2200" b="1">
                <a:solidFill>
                  <a:srgbClr val="0000FF"/>
                </a:solidFill>
              </a:rPr>
              <a:t>支链</a:t>
            </a:r>
          </a:p>
          <a:p>
            <a:pPr marL="342900" indent="-342900">
              <a:lnSpc>
                <a:spcPct val="120000"/>
              </a:lnSpc>
              <a:buFontTx/>
              <a:buAutoNum type="alphaLcParenBoth" startAt="2"/>
            </a:pPr>
            <a:r>
              <a:rPr lang="zh-CN" altLang="en-US" sz="2200" b="1"/>
              <a:t>  体型分子链</a:t>
            </a:r>
            <a:r>
              <a:rPr lang="en-US" altLang="zh-CN" sz="2200" b="1"/>
              <a:t>——</a:t>
            </a:r>
            <a:r>
              <a:rPr lang="zh-CN" altLang="en-US" sz="2200" b="1"/>
              <a:t>在线型或支化型分子链之间，横向以共价键连接起来，形成</a:t>
            </a:r>
            <a:r>
              <a:rPr lang="zh-CN" altLang="en-US" sz="2200" b="1">
                <a:solidFill>
                  <a:srgbClr val="0000FF"/>
                </a:solidFill>
              </a:rPr>
              <a:t>三维网状</a:t>
            </a:r>
            <a:r>
              <a:rPr lang="zh-CN" altLang="en-US" sz="2200" b="1"/>
              <a:t>。</a:t>
            </a:r>
          </a:p>
        </p:txBody>
      </p:sp>
      <p:pic>
        <p:nvPicPr>
          <p:cNvPr id="419846" name="Picture 6"/>
          <p:cNvPicPr>
            <a:picLocks noChangeAspect="1" noChangeArrowheads="1"/>
          </p:cNvPicPr>
          <p:nvPr/>
        </p:nvPicPr>
        <p:blipFill>
          <a:blip r:embed="rId2" cstate="print"/>
          <a:srcRect l="48038" t="43823" b="32825"/>
          <a:stretch>
            <a:fillRect/>
          </a:stretch>
        </p:blipFill>
        <p:spPr bwMode="auto">
          <a:xfrm>
            <a:off x="4392613" y="2798763"/>
            <a:ext cx="475138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47" name="Picture 7"/>
          <p:cNvPicPr>
            <a:picLocks noChangeAspect="1" noChangeArrowheads="1"/>
          </p:cNvPicPr>
          <p:nvPr/>
        </p:nvPicPr>
        <p:blipFill>
          <a:blip r:embed="rId2" cstate="print"/>
          <a:srcRect l="48038" t="67854"/>
          <a:stretch>
            <a:fillRect/>
          </a:stretch>
        </p:blipFill>
        <p:spPr bwMode="auto">
          <a:xfrm>
            <a:off x="0" y="4149725"/>
            <a:ext cx="4751388" cy="210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9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8" name="Rectangle 4"/>
          <p:cNvSpPr>
            <a:spLocks noChangeArrowheads="1"/>
          </p:cNvSpPr>
          <p:nvPr/>
        </p:nvSpPr>
        <p:spPr bwMode="auto">
          <a:xfrm>
            <a:off x="385763" y="368300"/>
            <a:ext cx="8326437" cy="1114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3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）大分子链的空间构型（链结构）</a:t>
            </a:r>
          </a:p>
          <a:p>
            <a:pPr lvl="1">
              <a:lnSpc>
                <a:spcPct val="140000"/>
              </a:lnSpc>
            </a:pP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大分子链中原子或原子团在空间的排列方式</a:t>
            </a:r>
          </a:p>
        </p:txBody>
      </p:sp>
      <p:sp>
        <p:nvSpPr>
          <p:cNvPr id="420869" name="Rectangle 5"/>
          <p:cNvSpPr>
            <a:spLocks noChangeArrowheads="1"/>
          </p:cNvSpPr>
          <p:nvPr/>
        </p:nvSpPr>
        <p:spPr bwMode="auto">
          <a:xfrm>
            <a:off x="836613" y="1808163"/>
            <a:ext cx="7985125" cy="1114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9900CC"/>
                </a:solidFill>
                <a:ea typeface="黑体" pitchFamily="2" charset="-122"/>
              </a:rPr>
              <a:t>立体异构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化学成分相同，而</a:t>
            </a: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不对称取代基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沿分子主链占据</a:t>
            </a: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空间位置不同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，因而具有不同链结构的现象</a:t>
            </a:r>
          </a:p>
        </p:txBody>
      </p:sp>
      <p:graphicFrame>
        <p:nvGraphicFramePr>
          <p:cNvPr id="420870" name="Object 6"/>
          <p:cNvGraphicFramePr>
            <a:graphicFrameLocks noChangeAspect="1"/>
          </p:cNvGraphicFramePr>
          <p:nvPr/>
        </p:nvGraphicFramePr>
        <p:xfrm>
          <a:off x="836613" y="3473450"/>
          <a:ext cx="7831137" cy="2211388"/>
        </p:xfrm>
        <a:graphic>
          <a:graphicData uri="http://schemas.openxmlformats.org/presentationml/2006/ole">
            <p:oleObj spid="_x0000_s420870" name="Equation" r:id="rId3" imgW="4228920" imgH="119376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2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892" name="Picture 4"/>
          <p:cNvPicPr>
            <a:picLocks noChangeAspect="1" noChangeArrowheads="1"/>
          </p:cNvPicPr>
          <p:nvPr/>
        </p:nvPicPr>
        <p:blipFill>
          <a:blip r:embed="rId2" cstate="print"/>
          <a:srcRect t="34700" r="38206" b="545"/>
          <a:stretch>
            <a:fillRect/>
          </a:stretch>
        </p:blipFill>
        <p:spPr bwMode="auto">
          <a:xfrm>
            <a:off x="522288" y="638175"/>
            <a:ext cx="7993062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9" name="Rectangle 49"/>
          <p:cNvSpPr>
            <a:spLocks noChangeArrowheads="1"/>
          </p:cNvSpPr>
          <p:nvPr/>
        </p:nvSpPr>
        <p:spPr bwMode="auto">
          <a:xfrm>
            <a:off x="1556665" y="1403775"/>
            <a:ext cx="60928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82800" bIns="82800" anchor="ctr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对材料内部结构的认识水平：</a:t>
            </a:r>
            <a:r>
              <a:rPr lang="zh-CN" altLang="en-US" sz="2400" dirty="0">
                <a:ea typeface="仿宋_GB2312" pitchFamily="49" charset="-122"/>
              </a:rPr>
              <a:t>宏观、微观。</a:t>
            </a:r>
          </a:p>
        </p:txBody>
      </p:sp>
      <p:sp>
        <p:nvSpPr>
          <p:cNvPr id="256052" name="Text Box 52"/>
          <p:cNvSpPr txBox="1">
            <a:spLocks noChangeArrowheads="1"/>
          </p:cNvSpPr>
          <p:nvPr/>
        </p:nvSpPr>
        <p:spPr bwMode="auto">
          <a:xfrm>
            <a:off x="611188" y="503238"/>
            <a:ext cx="8101012" cy="946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2"/>
                </a:solidFill>
                <a:ea typeface="黑体" pitchFamily="2" charset="-122"/>
              </a:rPr>
              <a:t>材料的结构</a:t>
            </a:r>
            <a:r>
              <a:rPr lang="en-US" altLang="zh-CN" sz="2800" b="1" dirty="0">
                <a:solidFill>
                  <a:srgbClr val="0000FF"/>
                </a:solidFill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</a:rPr>
              <a:t>表明材料的组元及其排列和运动方式。</a:t>
            </a:r>
          </a:p>
        </p:txBody>
      </p:sp>
      <p:grpSp>
        <p:nvGrpSpPr>
          <p:cNvPr id="256059" name="Group 59"/>
          <p:cNvGrpSpPr>
            <a:grpSpLocks/>
          </p:cNvGrpSpPr>
          <p:nvPr/>
        </p:nvGrpSpPr>
        <p:grpSpPr bwMode="auto">
          <a:xfrm>
            <a:off x="522288" y="2303463"/>
            <a:ext cx="7848600" cy="3648075"/>
            <a:chOff x="431" y="1616"/>
            <a:chExt cx="4944" cy="2298"/>
          </a:xfrm>
        </p:grpSpPr>
        <p:pic>
          <p:nvPicPr>
            <p:cNvPr id="256060" name="Picture 60" descr="image00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" y="1616"/>
              <a:ext cx="4944" cy="2298"/>
            </a:xfrm>
            <a:prstGeom prst="rect">
              <a:avLst/>
            </a:prstGeom>
            <a:noFill/>
          </p:spPr>
        </p:pic>
        <p:pic>
          <p:nvPicPr>
            <p:cNvPr id="256061" name="Picture 61" descr="image002"/>
            <p:cNvPicPr>
              <a:picLocks noChangeAspect="1" noChangeArrowheads="1"/>
            </p:cNvPicPr>
            <p:nvPr/>
          </p:nvPicPr>
          <p:blipFill>
            <a:blip r:embed="rId2" cstate="print"/>
            <a:srcRect l="78903" t="23672" b="40775"/>
            <a:stretch>
              <a:fillRect/>
            </a:stretch>
          </p:blipFill>
          <p:spPr bwMode="auto">
            <a:xfrm>
              <a:off x="2925" y="2178"/>
              <a:ext cx="1061" cy="817"/>
            </a:xfrm>
            <a:prstGeom prst="rect">
              <a:avLst/>
            </a:prstGeom>
            <a:noFill/>
          </p:spPr>
        </p:pic>
        <p:pic>
          <p:nvPicPr>
            <p:cNvPr id="256062" name="Picture 62" descr="image002"/>
            <p:cNvPicPr>
              <a:picLocks noChangeAspect="1" noChangeArrowheads="1"/>
            </p:cNvPicPr>
            <p:nvPr/>
          </p:nvPicPr>
          <p:blipFill>
            <a:blip r:embed="rId2" cstate="print"/>
            <a:srcRect l="50465" t="23672" r="28439" b="40775"/>
            <a:stretch>
              <a:fillRect/>
            </a:stretch>
          </p:blipFill>
          <p:spPr bwMode="auto">
            <a:xfrm>
              <a:off x="4286" y="2178"/>
              <a:ext cx="1080" cy="8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6" name="Rectangle 4"/>
          <p:cNvSpPr>
            <a:spLocks noChangeArrowheads="1"/>
          </p:cNvSpPr>
          <p:nvPr/>
        </p:nvSpPr>
        <p:spPr bwMode="auto">
          <a:xfrm>
            <a:off x="296863" y="458788"/>
            <a:ext cx="44719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．大分子链的构象及柔性 </a:t>
            </a:r>
          </a:p>
        </p:txBody>
      </p:sp>
      <p:sp>
        <p:nvSpPr>
          <p:cNvPr id="422917" name="Rectangle 5"/>
          <p:cNvSpPr>
            <a:spLocks noChangeArrowheads="1"/>
          </p:cNvSpPr>
          <p:nvPr/>
        </p:nvSpPr>
        <p:spPr bwMode="auto">
          <a:xfrm>
            <a:off x="566738" y="1268413"/>
            <a:ext cx="5130800" cy="2720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内旋转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>
                <a:solidFill>
                  <a:schemeClr val="tx2"/>
                </a:solidFill>
                <a:ea typeface="黑体" pitchFamily="2" charset="-122"/>
              </a:rPr>
              <a:t>保持键角、键长不变的情况下，单键作旋转</a:t>
            </a:r>
          </a:p>
          <a:p>
            <a:pPr>
              <a:lnSpc>
                <a:spcPct val="12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大分子链的构象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>
                <a:solidFill>
                  <a:schemeClr val="tx2"/>
                </a:solidFill>
                <a:ea typeface="黑体" pitchFamily="2" charset="-122"/>
              </a:rPr>
              <a:t>由于内旋转所产生的大分子链的空间形象</a:t>
            </a:r>
          </a:p>
          <a:p>
            <a:pPr>
              <a:lnSpc>
                <a:spcPct val="12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分子链的柔性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>
                <a:solidFill>
                  <a:schemeClr val="tx2"/>
                </a:solidFill>
                <a:ea typeface="黑体" pitchFamily="2" charset="-122"/>
              </a:rPr>
              <a:t>分子链能拉伸、回缩的性能</a:t>
            </a:r>
          </a:p>
        </p:txBody>
      </p:sp>
      <p:grpSp>
        <p:nvGrpSpPr>
          <p:cNvPr id="422926" name="Group 14"/>
          <p:cNvGrpSpPr>
            <a:grpSpLocks/>
          </p:cNvGrpSpPr>
          <p:nvPr/>
        </p:nvGrpSpPr>
        <p:grpSpPr bwMode="auto">
          <a:xfrm rot="-1341945">
            <a:off x="6102350" y="1358900"/>
            <a:ext cx="2519363" cy="2835275"/>
            <a:chOff x="1548" y="2018"/>
            <a:chExt cx="1587" cy="1786"/>
          </a:xfrm>
        </p:grpSpPr>
        <p:sp>
          <p:nvSpPr>
            <p:cNvPr id="422919" name="Line 7"/>
            <p:cNvSpPr>
              <a:spLocks noChangeShapeType="1"/>
            </p:cNvSpPr>
            <p:nvPr/>
          </p:nvSpPr>
          <p:spPr bwMode="auto">
            <a:xfrm flipH="1" flipV="1">
              <a:off x="2002" y="3039"/>
              <a:ext cx="736" cy="7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22920" name="Oval 8"/>
            <p:cNvSpPr>
              <a:spLocks noChangeArrowheads="1"/>
            </p:cNvSpPr>
            <p:nvPr/>
          </p:nvSpPr>
          <p:spPr bwMode="auto">
            <a:xfrm>
              <a:off x="1548" y="2217"/>
              <a:ext cx="907" cy="28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2921" name="Line 9"/>
            <p:cNvSpPr>
              <a:spLocks noChangeShapeType="1"/>
            </p:cNvSpPr>
            <p:nvPr/>
          </p:nvSpPr>
          <p:spPr bwMode="auto">
            <a:xfrm>
              <a:off x="1548" y="2358"/>
              <a:ext cx="453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22922" name="Line 10"/>
            <p:cNvSpPr>
              <a:spLocks noChangeShapeType="1"/>
            </p:cNvSpPr>
            <p:nvPr/>
          </p:nvSpPr>
          <p:spPr bwMode="auto">
            <a:xfrm flipH="1">
              <a:off x="2001" y="2358"/>
              <a:ext cx="454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22923" name="Oval 11"/>
            <p:cNvSpPr>
              <a:spLocks noChangeArrowheads="1"/>
            </p:cNvSpPr>
            <p:nvPr/>
          </p:nvSpPr>
          <p:spPr bwMode="auto">
            <a:xfrm>
              <a:off x="2852" y="2018"/>
              <a:ext cx="283" cy="681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2924" name="Line 12"/>
            <p:cNvSpPr>
              <a:spLocks noChangeShapeType="1"/>
            </p:cNvSpPr>
            <p:nvPr/>
          </p:nvSpPr>
          <p:spPr bwMode="auto">
            <a:xfrm>
              <a:off x="2455" y="2358"/>
              <a:ext cx="538" cy="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22925" name="Line 13"/>
            <p:cNvSpPr>
              <a:spLocks noChangeShapeType="1"/>
            </p:cNvSpPr>
            <p:nvPr/>
          </p:nvSpPr>
          <p:spPr bwMode="auto">
            <a:xfrm flipV="1">
              <a:off x="2455" y="2018"/>
              <a:ext cx="538" cy="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422927" name="Object 15"/>
          <p:cNvGraphicFramePr>
            <a:graphicFrameLocks noChangeAspect="1"/>
          </p:cNvGraphicFramePr>
          <p:nvPr/>
        </p:nvGraphicFramePr>
        <p:xfrm>
          <a:off x="0" y="4284663"/>
          <a:ext cx="9144000" cy="1800225"/>
        </p:xfrm>
        <a:graphic>
          <a:graphicData uri="http://schemas.openxmlformats.org/presentationml/2006/ole">
            <p:oleObj spid="_x0000_s422927" name="Equation" r:id="rId3" imgW="6159240" imgH="96516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22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2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22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22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40" name="Rectangle 4"/>
          <p:cNvSpPr>
            <a:spLocks noChangeArrowheads="1"/>
          </p:cNvSpPr>
          <p:nvPr/>
        </p:nvSpPr>
        <p:spPr bwMode="auto">
          <a:xfrm>
            <a:off x="296863" y="458788"/>
            <a:ext cx="411480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．高分子材料的聚集态 </a:t>
            </a:r>
          </a:p>
        </p:txBody>
      </p:sp>
      <p:sp>
        <p:nvSpPr>
          <p:cNvPr id="423941" name="Rectangle 5"/>
          <p:cNvSpPr>
            <a:spLocks noChangeArrowheads="1"/>
          </p:cNvSpPr>
          <p:nvPr/>
        </p:nvSpPr>
        <p:spPr bwMode="auto">
          <a:xfrm>
            <a:off x="476250" y="1042988"/>
            <a:ext cx="8145463" cy="2501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2200" b="1"/>
              <a:t>(a)  </a:t>
            </a:r>
            <a:r>
              <a:rPr lang="zh-CN" altLang="en-US" sz="2200" b="1"/>
              <a:t>晶态</a:t>
            </a:r>
            <a:r>
              <a:rPr lang="en-US" altLang="zh-CN" sz="2200" b="1"/>
              <a:t>——</a:t>
            </a:r>
            <a:r>
              <a:rPr lang="zh-CN" altLang="en-US" sz="2200" b="1"/>
              <a:t>分子链在空间规则排列</a:t>
            </a:r>
          </a:p>
          <a:p>
            <a:pPr marL="342900" indent="-342900">
              <a:lnSpc>
                <a:spcPct val="120000"/>
              </a:lnSpc>
              <a:buFontTx/>
              <a:buAutoNum type="alphaLcParenBoth" startAt="2"/>
            </a:pPr>
            <a:r>
              <a:rPr lang="zh-CN" altLang="en-US" sz="2200" b="1"/>
              <a:t>  部分晶态</a:t>
            </a:r>
            <a:r>
              <a:rPr lang="en-US" altLang="zh-CN" sz="2200" b="1"/>
              <a:t>——</a:t>
            </a:r>
            <a:r>
              <a:rPr lang="zh-CN" altLang="en-US" sz="2200" b="1"/>
              <a:t>分子链在空间部分规则排列</a:t>
            </a:r>
          </a:p>
          <a:p>
            <a:pPr marL="342900" indent="-342900">
              <a:lnSpc>
                <a:spcPct val="120000"/>
              </a:lnSpc>
              <a:buFontTx/>
              <a:buAutoNum type="alphaLcParenBoth" startAt="2"/>
            </a:pPr>
            <a:r>
              <a:rPr lang="zh-CN" altLang="en-US" sz="2200" b="1"/>
              <a:t>  玻璃态</a:t>
            </a:r>
            <a:r>
              <a:rPr lang="en-US" altLang="zh-CN" sz="2200" b="1"/>
              <a:t>——</a:t>
            </a:r>
            <a:r>
              <a:rPr lang="zh-CN" altLang="en-US" sz="2200" b="1"/>
              <a:t>分子链在空间无规则排列</a:t>
            </a:r>
          </a:p>
          <a:p>
            <a:pPr marL="342900" indent="-342900">
              <a:lnSpc>
                <a:spcPct val="120000"/>
              </a:lnSpc>
            </a:pPr>
            <a:endParaRPr lang="zh-CN" altLang="en-US" sz="2200" b="1"/>
          </a:p>
          <a:p>
            <a:pPr marL="342900" indent="-342900">
              <a:lnSpc>
                <a:spcPct val="120000"/>
              </a:lnSpc>
            </a:pPr>
            <a:r>
              <a:rPr lang="zh-CN" altLang="en-US" sz="2200" b="1"/>
              <a:t>随结晶度增加，熔化温度、相对密度、强度、刚度、耐热性和抗熔性均提高，而弹性、延伸性和韧性降低</a:t>
            </a:r>
          </a:p>
        </p:txBody>
      </p:sp>
      <p:pic>
        <p:nvPicPr>
          <p:cNvPr id="423943" name="Picture 7" descr="1-31B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24190" b="24153"/>
          <a:stretch>
            <a:fillRect/>
          </a:stretch>
        </p:blipFill>
        <p:spPr bwMode="auto">
          <a:xfrm>
            <a:off x="476250" y="3878263"/>
            <a:ext cx="8077200" cy="2251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4" name="Rectangle 4"/>
          <p:cNvSpPr>
            <a:spLocks noChangeArrowheads="1"/>
          </p:cNvSpPr>
          <p:nvPr/>
        </p:nvSpPr>
        <p:spPr bwMode="auto">
          <a:xfrm>
            <a:off x="296863" y="458788"/>
            <a:ext cx="393541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幼圆" pitchFamily="49" charset="-122"/>
                <a:ea typeface="幼圆" pitchFamily="49" charset="-122"/>
              </a:rPr>
              <a:t>二、高分子材料的性能 </a:t>
            </a:r>
          </a:p>
        </p:txBody>
      </p:sp>
      <p:sp>
        <p:nvSpPr>
          <p:cNvPr id="424965" name="Rectangle 5"/>
          <p:cNvSpPr>
            <a:spLocks noChangeArrowheads="1"/>
          </p:cNvSpPr>
          <p:nvPr/>
        </p:nvSpPr>
        <p:spPr bwMode="auto">
          <a:xfrm>
            <a:off x="611188" y="1089025"/>
            <a:ext cx="44719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．高分子材料的力学性能 </a:t>
            </a:r>
          </a:p>
        </p:txBody>
      </p:sp>
      <p:sp>
        <p:nvSpPr>
          <p:cNvPr id="424966" name="Rectangle 6"/>
          <p:cNvSpPr>
            <a:spLocks noChangeArrowheads="1"/>
          </p:cNvSpPr>
          <p:nvPr/>
        </p:nvSpPr>
        <p:spPr bwMode="auto">
          <a:xfrm>
            <a:off x="836613" y="1719263"/>
            <a:ext cx="375761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）高聚物的力学状态 </a:t>
            </a:r>
          </a:p>
        </p:txBody>
      </p:sp>
      <p:sp>
        <p:nvSpPr>
          <p:cNvPr id="424967" name="Rectangle 7"/>
          <p:cNvSpPr>
            <a:spLocks noChangeArrowheads="1"/>
          </p:cNvSpPr>
          <p:nvPr/>
        </p:nvSpPr>
        <p:spPr bwMode="auto">
          <a:xfrm>
            <a:off x="1016000" y="2303463"/>
            <a:ext cx="5822950" cy="493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AutoNum type="alphaLcParenBoth"/>
            </a:pPr>
            <a:r>
              <a:rPr lang="zh-CN" altLang="en-US" sz="2200" b="1"/>
              <a:t>线型非晶态高聚物的三种力学状态</a:t>
            </a:r>
          </a:p>
        </p:txBody>
      </p:sp>
      <p:grpSp>
        <p:nvGrpSpPr>
          <p:cNvPr id="424974" name="Group 14"/>
          <p:cNvGrpSpPr>
            <a:grpSpLocks/>
          </p:cNvGrpSpPr>
          <p:nvPr/>
        </p:nvGrpSpPr>
        <p:grpSpPr bwMode="auto">
          <a:xfrm>
            <a:off x="3132138" y="3384550"/>
            <a:ext cx="5538787" cy="2619375"/>
            <a:chOff x="1264" y="1848"/>
            <a:chExt cx="3489" cy="1650"/>
          </a:xfrm>
        </p:grpSpPr>
        <p:pic>
          <p:nvPicPr>
            <p:cNvPr id="424968" name="Picture 8" descr="1-32A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3922" b="37010"/>
            <a:stretch>
              <a:fillRect/>
            </a:stretch>
          </p:blipFill>
          <p:spPr bwMode="auto">
            <a:xfrm>
              <a:off x="1264" y="1848"/>
              <a:ext cx="3489" cy="1446"/>
            </a:xfrm>
            <a:prstGeom prst="rect">
              <a:avLst/>
            </a:prstGeom>
            <a:noFill/>
          </p:spPr>
        </p:pic>
        <p:sp>
          <p:nvSpPr>
            <p:cNvPr id="424973" name="Text Box 13"/>
            <p:cNvSpPr txBox="1">
              <a:spLocks noChangeArrowheads="1"/>
            </p:cNvSpPr>
            <p:nvPr/>
          </p:nvSpPr>
          <p:spPr bwMode="auto">
            <a:xfrm>
              <a:off x="1773" y="3267"/>
              <a:ext cx="237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/>
                <a:t>T</a:t>
              </a:r>
              <a:r>
                <a:rPr lang="en-US" altLang="zh-CN" baseline="-25000"/>
                <a:t>b</a:t>
              </a:r>
              <a:r>
                <a:rPr lang="en-US" altLang="zh-CN"/>
                <a:t>               T</a:t>
              </a:r>
              <a:r>
                <a:rPr lang="en-US" altLang="zh-CN" baseline="-25000"/>
                <a:t>g</a:t>
              </a:r>
              <a:r>
                <a:rPr lang="en-US" altLang="zh-CN"/>
                <a:t>                 T</a:t>
              </a:r>
              <a:r>
                <a:rPr lang="en-US" altLang="zh-CN" baseline="-25000"/>
                <a:t>f</a:t>
              </a:r>
              <a:r>
                <a:rPr lang="en-US" altLang="zh-CN"/>
                <a:t>           T</a:t>
              </a:r>
              <a:r>
                <a:rPr lang="en-US" altLang="zh-CN" baseline="-25000"/>
                <a:t>d</a:t>
              </a:r>
              <a:endParaRPr lang="en-US" altLang="zh-CN"/>
            </a:p>
          </p:txBody>
        </p:sp>
      </p:grpSp>
      <p:sp>
        <p:nvSpPr>
          <p:cNvPr id="424975" name="Text Box 15"/>
          <p:cNvSpPr txBox="1">
            <a:spLocks noChangeArrowheads="1"/>
          </p:cNvSpPr>
          <p:nvPr/>
        </p:nvSpPr>
        <p:spPr bwMode="auto">
          <a:xfrm>
            <a:off x="746125" y="3698875"/>
            <a:ext cx="2520950" cy="1800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b="1"/>
              <a:t>T</a:t>
            </a:r>
            <a:r>
              <a:rPr lang="en-US" altLang="zh-CN" sz="2000" b="1" baseline="-25000"/>
              <a:t>b</a:t>
            </a:r>
            <a:r>
              <a:rPr lang="en-US" altLang="zh-CN" sz="2000" b="1"/>
              <a:t>——</a:t>
            </a:r>
            <a:r>
              <a:rPr lang="zh-CN" altLang="en-US" sz="2000" b="1"/>
              <a:t>脆化温度</a:t>
            </a:r>
          </a:p>
          <a:p>
            <a:pPr>
              <a:lnSpc>
                <a:spcPct val="140000"/>
              </a:lnSpc>
            </a:pPr>
            <a:r>
              <a:rPr lang="en-US" altLang="zh-CN" sz="2000" b="1"/>
              <a:t>T</a:t>
            </a:r>
            <a:r>
              <a:rPr lang="en-US" altLang="zh-CN" sz="2000" b="1" baseline="-25000"/>
              <a:t>g</a:t>
            </a:r>
            <a:r>
              <a:rPr lang="en-US" altLang="zh-CN" sz="2000" b="1"/>
              <a:t>——</a:t>
            </a:r>
            <a:r>
              <a:rPr lang="zh-CN" altLang="en-US" sz="2000" b="1"/>
              <a:t>玻璃化温度</a:t>
            </a:r>
          </a:p>
          <a:p>
            <a:pPr>
              <a:lnSpc>
                <a:spcPct val="140000"/>
              </a:lnSpc>
            </a:pPr>
            <a:r>
              <a:rPr lang="en-US" altLang="zh-CN" sz="2000" b="1"/>
              <a:t>T</a:t>
            </a:r>
            <a:r>
              <a:rPr lang="en-US" altLang="zh-CN" sz="2000" b="1" baseline="-25000"/>
              <a:t>f</a:t>
            </a:r>
            <a:r>
              <a:rPr lang="en-US" altLang="zh-CN" sz="2000" b="1"/>
              <a:t>——</a:t>
            </a:r>
            <a:r>
              <a:rPr lang="zh-CN" altLang="en-US" sz="2000" b="1"/>
              <a:t>粘流温度</a:t>
            </a:r>
          </a:p>
          <a:p>
            <a:pPr>
              <a:lnSpc>
                <a:spcPct val="140000"/>
              </a:lnSpc>
            </a:pPr>
            <a:r>
              <a:rPr lang="en-US" altLang="zh-CN" sz="2000" b="1"/>
              <a:t>T</a:t>
            </a:r>
            <a:r>
              <a:rPr lang="en-US" altLang="zh-CN" sz="2000" b="1" baseline="-25000"/>
              <a:t>d</a:t>
            </a:r>
            <a:r>
              <a:rPr lang="en-US" altLang="zh-CN" sz="2000" b="1"/>
              <a:t>——</a:t>
            </a:r>
            <a:r>
              <a:rPr lang="zh-CN" altLang="en-US" sz="2000" b="1"/>
              <a:t>分解温度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7" grpId="0"/>
      <p:bldP spid="42497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8" name="Text Box 4"/>
          <p:cNvSpPr txBox="1">
            <a:spLocks noChangeArrowheads="1"/>
          </p:cNvSpPr>
          <p:nvPr/>
        </p:nvSpPr>
        <p:spPr bwMode="auto">
          <a:xfrm>
            <a:off x="385763" y="414338"/>
            <a:ext cx="83724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玻璃态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2000" b="1">
                <a:latin typeface="宋体" charset="-122"/>
              </a:rPr>
              <a:t>    </a:t>
            </a:r>
            <a:r>
              <a:rPr kumimoji="1" lang="en-US" altLang="zh-CN" sz="2000" b="1">
                <a:latin typeface="宋体" charset="-122"/>
              </a:rPr>
              <a:t>T</a:t>
            </a:r>
            <a:r>
              <a:rPr kumimoji="1" lang="en-US" altLang="zh-CN" sz="2000" b="1" baseline="-30000">
                <a:latin typeface="宋体" charset="-122"/>
              </a:rPr>
              <a:t>b</a:t>
            </a:r>
            <a:r>
              <a:rPr kumimoji="1" lang="zh-CN" altLang="en-US" sz="2000" b="1">
                <a:latin typeface="宋体" charset="-122"/>
              </a:rPr>
              <a:t>＜</a:t>
            </a:r>
            <a:r>
              <a:rPr kumimoji="1" lang="en-US" altLang="zh-CN" sz="2000" b="1">
                <a:latin typeface="宋体" charset="-122"/>
              </a:rPr>
              <a:t>T</a:t>
            </a:r>
            <a:r>
              <a:rPr kumimoji="1" lang="zh-CN" altLang="en-US" sz="2000" b="1">
                <a:latin typeface="宋体" charset="-122"/>
              </a:rPr>
              <a:t>＜</a:t>
            </a:r>
            <a:r>
              <a:rPr kumimoji="1" lang="en-US" altLang="zh-CN" sz="2000" b="1">
                <a:latin typeface="宋体" charset="-122"/>
              </a:rPr>
              <a:t>T</a:t>
            </a:r>
            <a:r>
              <a:rPr kumimoji="1" lang="en-US" altLang="zh-CN" sz="2000" b="1" baseline="-30000">
                <a:latin typeface="宋体" charset="-122"/>
              </a:rPr>
              <a:t>g</a:t>
            </a:r>
            <a:r>
              <a:rPr kumimoji="1" lang="zh-CN" altLang="en-US" sz="2000" b="1">
                <a:latin typeface="宋体" charset="-122"/>
              </a:rPr>
              <a:t>时，由于温度低，分子热运动能力很弱，高聚物中的</a:t>
            </a:r>
            <a:r>
              <a:rPr kumimoji="1" lang="zh-CN" altLang="en-US" sz="2000" b="1">
                <a:solidFill>
                  <a:srgbClr val="0000FF"/>
                </a:solidFill>
                <a:latin typeface="宋体" charset="-122"/>
              </a:rPr>
              <a:t>整个分子链和键段都不能运动</a:t>
            </a:r>
            <a:r>
              <a:rPr kumimoji="1" lang="zh-CN" altLang="en-US" sz="2000" b="1">
                <a:latin typeface="宋体" charset="-122"/>
              </a:rPr>
              <a:t>，只有键长和键角可作微小变化。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宋体" charset="-122"/>
              </a:rPr>
              <a:t>    在这种状态下使用的材料是塑料和纤维。</a:t>
            </a:r>
            <a:r>
              <a:rPr kumimoji="1" lang="zh-CN" altLang="en-US" sz="2000">
                <a:latin typeface="Times New Roman" pitchFamily="18" charset="0"/>
              </a:rPr>
              <a:t> </a:t>
            </a:r>
          </a:p>
        </p:txBody>
      </p:sp>
      <p:sp>
        <p:nvSpPr>
          <p:cNvPr id="425989" name="Text Box 5"/>
          <p:cNvSpPr txBox="1">
            <a:spLocks noChangeArrowheads="1"/>
          </p:cNvSpPr>
          <p:nvPr/>
        </p:nvSpPr>
        <p:spPr bwMode="auto">
          <a:xfrm>
            <a:off x="385763" y="2214563"/>
            <a:ext cx="84613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高弹态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>
                <a:latin typeface="宋体" charset="-122"/>
              </a:rPr>
              <a:t>    </a:t>
            </a:r>
            <a:r>
              <a:rPr kumimoji="1" lang="en-US" altLang="zh-CN" sz="2000" b="1">
                <a:latin typeface="宋体" charset="-122"/>
              </a:rPr>
              <a:t>T</a:t>
            </a:r>
            <a:r>
              <a:rPr kumimoji="1" lang="en-US" altLang="zh-CN" sz="2000" b="1" baseline="-30000">
                <a:latin typeface="宋体" charset="-122"/>
              </a:rPr>
              <a:t>g</a:t>
            </a:r>
            <a:r>
              <a:rPr kumimoji="1" lang="zh-CN" altLang="en-US" b="1"/>
              <a:t>＜</a:t>
            </a:r>
            <a:r>
              <a:rPr kumimoji="1" lang="zh-CN" altLang="en-US"/>
              <a:t> </a:t>
            </a:r>
            <a:r>
              <a:rPr kumimoji="1" lang="en-US" altLang="zh-CN" sz="2000" b="1">
                <a:latin typeface="宋体" charset="-122"/>
              </a:rPr>
              <a:t>T</a:t>
            </a:r>
            <a:r>
              <a:rPr kumimoji="1" lang="zh-CN" altLang="en-US" b="1"/>
              <a:t>＜</a:t>
            </a:r>
            <a:r>
              <a:rPr kumimoji="1" lang="zh-CN" altLang="en-US"/>
              <a:t> </a:t>
            </a:r>
            <a:r>
              <a:rPr kumimoji="1" lang="en-US" altLang="zh-CN" sz="2000" b="1">
                <a:latin typeface="宋体" charset="-122"/>
              </a:rPr>
              <a:t>T</a:t>
            </a:r>
            <a:r>
              <a:rPr kumimoji="1" lang="en-US" altLang="zh-CN" sz="2000" b="1" baseline="-30000">
                <a:latin typeface="宋体" charset="-122"/>
              </a:rPr>
              <a:t>f</a:t>
            </a:r>
            <a:r>
              <a:rPr kumimoji="1" lang="zh-CN" altLang="en-US" sz="2000" b="1">
                <a:latin typeface="宋体" charset="-122"/>
              </a:rPr>
              <a:t>时，由于温度较高，分子活动能力较大，因此高聚物可以</a:t>
            </a:r>
            <a:r>
              <a:rPr kumimoji="1" lang="zh-CN" altLang="en-US" sz="2000" b="1">
                <a:solidFill>
                  <a:srgbClr val="0000FF"/>
                </a:solidFill>
                <a:latin typeface="宋体" charset="-122"/>
              </a:rPr>
              <a:t>通过单键的内旋转而使键段不断运动</a:t>
            </a:r>
            <a:r>
              <a:rPr kumimoji="1" lang="zh-CN" altLang="en-US" sz="2000" b="1">
                <a:latin typeface="宋体" charset="-122"/>
              </a:rPr>
              <a:t>，但尚</a:t>
            </a:r>
            <a:r>
              <a:rPr kumimoji="1" lang="zh-CN" altLang="en-US" sz="2000" b="1">
                <a:solidFill>
                  <a:srgbClr val="0000FF"/>
                </a:solidFill>
                <a:latin typeface="宋体" charset="-122"/>
              </a:rPr>
              <a:t>不能使整个分子链运动</a:t>
            </a:r>
            <a:r>
              <a:rPr kumimoji="1" lang="zh-CN" altLang="en-US" sz="2000" b="1">
                <a:latin typeface="宋体" charset="-122"/>
              </a:rPr>
              <a:t>，此时分子链呈卷曲状态。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宋体" charset="-122"/>
              </a:rPr>
              <a:t>    在这种状态下使用的高聚物是橡胶。</a:t>
            </a:r>
            <a:r>
              <a:rPr kumimoji="1" lang="zh-CN" altLang="en-US" sz="2000">
                <a:latin typeface="Times New Roman" pitchFamily="18" charset="0"/>
              </a:rPr>
              <a:t> </a:t>
            </a:r>
          </a:p>
        </p:txBody>
      </p:sp>
      <p:sp>
        <p:nvSpPr>
          <p:cNvPr id="425990" name="Text Box 6"/>
          <p:cNvSpPr txBox="1">
            <a:spLocks noChangeArrowheads="1"/>
          </p:cNvSpPr>
          <p:nvPr/>
        </p:nvSpPr>
        <p:spPr bwMode="auto">
          <a:xfrm>
            <a:off x="385763" y="4224338"/>
            <a:ext cx="8416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粘流态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2000">
                <a:latin typeface="宋体" charset="-122"/>
              </a:rPr>
              <a:t>    </a:t>
            </a:r>
            <a:r>
              <a:rPr kumimoji="1" lang="zh-CN" altLang="en-US" sz="2000" b="1">
                <a:latin typeface="宋体" charset="-122"/>
              </a:rPr>
              <a:t>当</a:t>
            </a:r>
            <a:r>
              <a:rPr kumimoji="1" lang="en-US" altLang="zh-CN" sz="2000" b="1">
                <a:latin typeface="宋体" charset="-122"/>
              </a:rPr>
              <a:t>T</a:t>
            </a:r>
            <a:r>
              <a:rPr kumimoji="1" lang="en-US" altLang="zh-CN" sz="2000" b="1" baseline="-30000">
                <a:latin typeface="宋体" charset="-122"/>
              </a:rPr>
              <a:t>f</a:t>
            </a:r>
            <a:r>
              <a:rPr kumimoji="1" lang="zh-CN" altLang="en-US" b="1"/>
              <a:t>＜</a:t>
            </a:r>
            <a:r>
              <a:rPr kumimoji="1" lang="en-US" altLang="zh-CN" sz="2000" b="1">
                <a:latin typeface="宋体" charset="-122"/>
              </a:rPr>
              <a:t>T</a:t>
            </a:r>
            <a:r>
              <a:rPr kumimoji="1" lang="zh-CN" altLang="en-US" b="1"/>
              <a:t>＜</a:t>
            </a:r>
            <a:r>
              <a:rPr kumimoji="1" lang="en-US" altLang="zh-CN" sz="2000" b="1">
                <a:latin typeface="宋体" charset="-122"/>
              </a:rPr>
              <a:t>T</a:t>
            </a:r>
            <a:r>
              <a:rPr kumimoji="1" lang="en-US" altLang="zh-CN" sz="2000" b="1" baseline="-30000">
                <a:latin typeface="宋体" charset="-122"/>
              </a:rPr>
              <a:t>d</a:t>
            </a:r>
            <a:r>
              <a:rPr kumimoji="1" lang="zh-CN" altLang="en-US" sz="2000" b="1">
                <a:latin typeface="宋体" charset="-122"/>
              </a:rPr>
              <a:t>时，由于温度较高，分子活动能力较大，不但链段可以不断运动，而且在外力的作用下</a:t>
            </a:r>
            <a:r>
              <a:rPr kumimoji="1" lang="zh-CN" altLang="en-US" sz="2000" b="1">
                <a:solidFill>
                  <a:srgbClr val="0000FF"/>
                </a:solidFill>
                <a:latin typeface="宋体" charset="-122"/>
              </a:rPr>
              <a:t>大分子链间也可产生相对滑动</a:t>
            </a:r>
            <a:r>
              <a:rPr kumimoji="1" lang="zh-CN" altLang="en-US" sz="2000" b="1">
                <a:latin typeface="宋体" charset="-122"/>
              </a:rPr>
              <a:t>，从而使高聚物成为流动的粘液。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宋体" charset="-122"/>
              </a:rPr>
              <a:t>    粘流态是高聚物成型加工的状态。</a:t>
            </a:r>
            <a:r>
              <a:rPr kumimoji="1" lang="zh-CN" altLang="en-US" sz="200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8" grpId="0" autoUpdateAnimBg="0"/>
      <p:bldP spid="425989" grpId="0" autoUpdateAnimBg="0"/>
      <p:bldP spid="425990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3" name="Text Box 5"/>
          <p:cNvSpPr txBox="1">
            <a:spLocks noChangeArrowheads="1"/>
          </p:cNvSpPr>
          <p:nvPr/>
        </p:nvSpPr>
        <p:spPr bwMode="auto">
          <a:xfrm>
            <a:off x="701675" y="1358900"/>
            <a:ext cx="76962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000" b="1"/>
              <a:t>对于一般分子量的完全晶态线型高聚物，因有固定的熔点</a:t>
            </a:r>
            <a:r>
              <a:rPr kumimoji="1" lang="en-US" altLang="zh-CN" sz="2000" b="1"/>
              <a:t>T</a:t>
            </a:r>
            <a:r>
              <a:rPr kumimoji="1" lang="en-US" altLang="zh-CN" sz="2000" b="1" baseline="-30000"/>
              <a:t>m</a:t>
            </a:r>
            <a:r>
              <a:rPr kumimoji="1" lang="zh-CN" altLang="en-US" sz="2000" b="1"/>
              <a:t>，而</a:t>
            </a:r>
            <a:r>
              <a:rPr kumimoji="1" lang="zh-CN" altLang="en-US" sz="2000" b="1">
                <a:solidFill>
                  <a:srgbClr val="0000FF"/>
                </a:solidFill>
              </a:rPr>
              <a:t>没有高弹态</a:t>
            </a:r>
            <a:r>
              <a:rPr kumimoji="1" lang="zh-CN" altLang="en-US" sz="2000" b="1"/>
              <a:t>。</a:t>
            </a:r>
          </a:p>
          <a:p>
            <a:pPr algn="just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000" b="1"/>
              <a:t>对于部分晶态线型高聚物，在</a:t>
            </a:r>
            <a:r>
              <a:rPr kumimoji="1" lang="en-US" altLang="zh-CN" sz="2000" b="1"/>
              <a:t>T</a:t>
            </a:r>
            <a:r>
              <a:rPr kumimoji="1" lang="en-US" altLang="zh-CN" sz="2000" b="1" baseline="-30000"/>
              <a:t>g</a:t>
            </a:r>
            <a:r>
              <a:rPr kumimoji="1" lang="zh-CN" altLang="en-US" sz="2000" b="1"/>
              <a:t>～</a:t>
            </a:r>
            <a:r>
              <a:rPr kumimoji="1" lang="en-US" altLang="zh-CN" sz="2000" b="1"/>
              <a:t>T</a:t>
            </a:r>
            <a:r>
              <a:rPr kumimoji="1" lang="en-US" altLang="zh-CN" sz="2000" b="1" baseline="-30000"/>
              <a:t>m</a:t>
            </a:r>
            <a:r>
              <a:rPr kumimoji="1" lang="zh-CN" altLang="en-US" sz="2000" b="1"/>
              <a:t>之间出现一种既韧又硬的</a:t>
            </a:r>
            <a:r>
              <a:rPr kumimoji="1" lang="zh-CN" altLang="en-US" sz="2000" b="1">
                <a:solidFill>
                  <a:srgbClr val="0000FF"/>
                </a:solidFill>
              </a:rPr>
              <a:t>皮革态</a:t>
            </a:r>
            <a:r>
              <a:rPr kumimoji="1" lang="zh-CN" altLang="en-US" sz="2000" b="1"/>
              <a:t>。</a:t>
            </a:r>
          </a:p>
          <a:p>
            <a:pPr algn="just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000" b="1"/>
              <a:t>对于体型非晶态高聚物</a:t>
            </a:r>
          </a:p>
          <a:p>
            <a:pPr lvl="1" algn="just">
              <a:lnSpc>
                <a:spcPct val="120000"/>
              </a:lnSpc>
              <a:spcBef>
                <a:spcPct val="50000"/>
              </a:spcBef>
              <a:buClr>
                <a:srgbClr val="9900CC"/>
              </a:buClr>
              <a:buFont typeface="Wingdings" pitchFamily="2" charset="2"/>
              <a:buChar char="Ø"/>
            </a:pPr>
            <a:r>
              <a:rPr kumimoji="1" lang="zh-CN" altLang="en-US" sz="2000" b="1"/>
              <a:t>若交联点密度小，</a:t>
            </a:r>
            <a:r>
              <a:rPr kumimoji="1" lang="zh-CN" altLang="en-US" sz="2000" b="1">
                <a:solidFill>
                  <a:srgbClr val="0000FF"/>
                </a:solidFill>
              </a:rPr>
              <a:t>具有高弹态</a:t>
            </a:r>
          </a:p>
          <a:p>
            <a:pPr lvl="1" algn="just">
              <a:lnSpc>
                <a:spcPct val="120000"/>
              </a:lnSpc>
              <a:spcBef>
                <a:spcPct val="50000"/>
              </a:spcBef>
              <a:buClr>
                <a:srgbClr val="9900CC"/>
              </a:buClr>
              <a:buFont typeface="Wingdings" pitchFamily="2" charset="2"/>
              <a:buChar char="Ø"/>
            </a:pPr>
            <a:r>
              <a:rPr kumimoji="1" lang="zh-CN" altLang="en-US" sz="2000" b="1"/>
              <a:t>若交联点密度大，</a:t>
            </a:r>
            <a:r>
              <a:rPr kumimoji="1" lang="en-US" altLang="zh-CN" sz="2000" b="1"/>
              <a:t>T</a:t>
            </a:r>
            <a:r>
              <a:rPr kumimoji="1" lang="en-US" altLang="zh-CN" sz="2000" b="1" baseline="-25000"/>
              <a:t>g</a:t>
            </a:r>
            <a:r>
              <a:rPr kumimoji="1" lang="en-US" altLang="zh-CN" sz="2000" b="1"/>
              <a:t>=T</a:t>
            </a:r>
            <a:r>
              <a:rPr kumimoji="1" lang="en-US" altLang="zh-CN" sz="2000" b="1" baseline="-25000"/>
              <a:t>f</a:t>
            </a:r>
            <a:r>
              <a:rPr kumimoji="1" lang="zh-CN" altLang="en-US" sz="2000" b="1"/>
              <a:t>，高弹态消失，其性能</a:t>
            </a:r>
            <a:r>
              <a:rPr kumimoji="1" lang="zh-CN" altLang="en-US" sz="2000" b="1">
                <a:solidFill>
                  <a:srgbClr val="0000FF"/>
                </a:solidFill>
              </a:rPr>
              <a:t>硬而脆</a:t>
            </a:r>
            <a:r>
              <a:rPr kumimoji="1" lang="zh-CN" altLang="en-US" sz="2000" b="1"/>
              <a:t>。</a:t>
            </a:r>
            <a:r>
              <a:rPr kumimoji="1" lang="zh-CN" altLang="en-US" sz="2000"/>
              <a:t> </a:t>
            </a:r>
          </a:p>
        </p:txBody>
      </p:sp>
      <p:sp>
        <p:nvSpPr>
          <p:cNvPr id="427016" name="Rectangle 8"/>
          <p:cNvSpPr>
            <a:spLocks noChangeArrowheads="1"/>
          </p:cNvSpPr>
          <p:nvPr/>
        </p:nvSpPr>
        <p:spPr bwMode="auto">
          <a:xfrm>
            <a:off x="341313" y="458788"/>
            <a:ext cx="5822950" cy="493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AutoNum type="alphaLcParenBoth" startAt="2"/>
            </a:pPr>
            <a:r>
              <a:rPr lang="zh-CN" altLang="en-US" sz="2200" b="1"/>
              <a:t>晶态高聚物和体型高聚物的力学状态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7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7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7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7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7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3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7" name="Text Box 5"/>
          <p:cNvSpPr txBox="1">
            <a:spLocks noChangeArrowheads="1"/>
          </p:cNvSpPr>
          <p:nvPr/>
        </p:nvSpPr>
        <p:spPr bwMode="auto">
          <a:xfrm>
            <a:off x="566738" y="1449388"/>
            <a:ext cx="81470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ea typeface="黑体" pitchFamily="2" charset="-122"/>
              </a:rPr>
              <a:t>低强度和较强的比强度</a:t>
            </a:r>
            <a:r>
              <a:rPr kumimoji="1" lang="zh-CN" altLang="en-US" sz="2400">
                <a:ea typeface="黑体" pitchFamily="2" charset="-122"/>
              </a:rPr>
              <a:t>	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/>
              <a:t>    </a:t>
            </a:r>
            <a:r>
              <a:rPr kumimoji="1" lang="zh-CN" altLang="en-US" sz="2000" b="1"/>
              <a:t>抗拉强度平均为</a:t>
            </a:r>
            <a:r>
              <a:rPr kumimoji="1" lang="en-US" altLang="zh-CN" sz="2000" b="1"/>
              <a:t>100MPa</a:t>
            </a:r>
            <a:r>
              <a:rPr kumimoji="1" lang="zh-CN" altLang="en-US" sz="2000" b="1"/>
              <a:t>，比金属材料低得多，但是高分子材料的密度小，只有钢的</a:t>
            </a:r>
            <a:r>
              <a:rPr kumimoji="1" lang="en-US" altLang="zh-CN" sz="2000" b="1"/>
              <a:t>1/4</a:t>
            </a:r>
            <a:r>
              <a:rPr kumimoji="1" lang="zh-CN" altLang="en-US" sz="2000" b="1"/>
              <a:t>～</a:t>
            </a:r>
            <a:r>
              <a:rPr kumimoji="1" lang="en-US" altLang="zh-CN" sz="2000" b="1"/>
              <a:t>1/6</a:t>
            </a:r>
            <a:r>
              <a:rPr kumimoji="1" lang="zh-CN" altLang="en-US" sz="2000" b="1"/>
              <a:t>，所以其比强度并不比某些金属低。 </a:t>
            </a:r>
          </a:p>
        </p:txBody>
      </p:sp>
      <p:sp>
        <p:nvSpPr>
          <p:cNvPr id="428038" name="Rectangle 6"/>
          <p:cNvSpPr>
            <a:spLocks noChangeArrowheads="1"/>
          </p:cNvSpPr>
          <p:nvPr/>
        </p:nvSpPr>
        <p:spPr bwMode="auto">
          <a:xfrm>
            <a:off x="522288" y="593725"/>
            <a:ext cx="44719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）高聚物的力学性能特点 </a:t>
            </a:r>
          </a:p>
        </p:txBody>
      </p:sp>
      <p:sp>
        <p:nvSpPr>
          <p:cNvPr id="428039" name="Text Box 7"/>
          <p:cNvSpPr txBox="1">
            <a:spLocks noChangeArrowheads="1"/>
          </p:cNvSpPr>
          <p:nvPr/>
        </p:nvSpPr>
        <p:spPr bwMode="auto">
          <a:xfrm>
            <a:off x="611188" y="3114675"/>
            <a:ext cx="80549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ea typeface="黑体" pitchFamily="2" charset="-122"/>
              </a:rPr>
              <a:t>高弹性和低弹性模量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b="1"/>
              <a:t>    橡胶是典型的高弹性材料，其弹性变形率为</a:t>
            </a:r>
            <a:r>
              <a:rPr kumimoji="1" lang="en-US" altLang="zh-CN" sz="2000" b="1"/>
              <a:t>100%</a:t>
            </a:r>
            <a:r>
              <a:rPr kumimoji="1" lang="zh-CN" altLang="en-US" sz="2000" b="1"/>
              <a:t>～</a:t>
            </a:r>
            <a:r>
              <a:rPr kumimoji="1" lang="en-US" altLang="zh-CN" sz="2000" b="1"/>
              <a:t>1000%</a:t>
            </a:r>
            <a:r>
              <a:rPr kumimoji="1" lang="zh-CN" altLang="en-US" sz="2000" b="1"/>
              <a:t>，弹性模量仅为</a:t>
            </a:r>
            <a:r>
              <a:rPr kumimoji="1" lang="en-US" altLang="zh-CN" sz="2000" b="1"/>
              <a:t>1MPa</a:t>
            </a:r>
            <a:r>
              <a:rPr kumimoji="1" lang="zh-CN" altLang="en-US" sz="2000" b="1"/>
              <a:t>左右。</a:t>
            </a:r>
            <a:r>
              <a:rPr kumimoji="1" lang="zh-CN" altLang="en-US" sz="2000"/>
              <a:t> </a:t>
            </a:r>
          </a:p>
        </p:txBody>
      </p:sp>
      <p:sp>
        <p:nvSpPr>
          <p:cNvPr id="428041" name="Text Box 9"/>
          <p:cNvSpPr txBox="1">
            <a:spLocks noChangeArrowheads="1"/>
          </p:cNvSpPr>
          <p:nvPr/>
        </p:nvSpPr>
        <p:spPr bwMode="auto">
          <a:xfrm>
            <a:off x="611188" y="4778375"/>
            <a:ext cx="7848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高耐磨性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>
                <a:latin typeface="宋体" charset="-122"/>
              </a:rPr>
              <a:t>    </a:t>
            </a:r>
            <a:r>
              <a:rPr kumimoji="1" lang="zh-CN" altLang="en-US" sz="2000" b="1">
                <a:latin typeface="宋体" charset="-122"/>
              </a:rPr>
              <a:t>塑料的摩擦系数小，有些塑料具有自润滑性能。</a:t>
            </a:r>
            <a:r>
              <a:rPr kumimoji="1" lang="zh-CN" altLang="en-US" sz="200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8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8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7" grpId="0" autoUpdateAnimBg="0"/>
      <p:bldP spid="428039" grpId="0" autoUpdateAnimBg="0"/>
      <p:bldP spid="428041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61" name="Text Box 5"/>
          <p:cNvSpPr txBox="1">
            <a:spLocks noChangeArrowheads="1"/>
          </p:cNvSpPr>
          <p:nvPr/>
        </p:nvSpPr>
        <p:spPr bwMode="auto">
          <a:xfrm>
            <a:off x="657225" y="684213"/>
            <a:ext cx="7772400" cy="347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粘弹性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2000" b="1">
                <a:latin typeface="宋体" charset="-122"/>
              </a:rPr>
              <a:t>    高聚物的粘弹性表现为</a:t>
            </a:r>
            <a:r>
              <a:rPr kumimoji="1" lang="zh-CN" altLang="en-US" sz="2000" b="1">
                <a:solidFill>
                  <a:srgbClr val="0000FF"/>
                </a:solidFill>
                <a:latin typeface="宋体" charset="-122"/>
              </a:rPr>
              <a:t>蠕变、应力松弛和内耗</a:t>
            </a:r>
            <a:r>
              <a:rPr kumimoji="1" lang="zh-CN" altLang="en-US" sz="2000" b="1">
                <a:latin typeface="宋体" charset="-122"/>
              </a:rPr>
              <a:t>三种现象。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2000" b="1">
                <a:latin typeface="宋体" charset="-122"/>
              </a:rPr>
              <a:t>    </a:t>
            </a:r>
            <a:r>
              <a:rPr kumimoji="1"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蠕变</a:t>
            </a:r>
            <a:r>
              <a:rPr kumimoji="1" lang="zh-CN" altLang="en-US" sz="2000" b="1">
                <a:latin typeface="宋体" charset="-122"/>
              </a:rPr>
              <a:t>是在恒定载荷下，应力随时间而增加的现象，它反映材料在一定外力作用下的形状稳定性。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2000" b="1">
                <a:latin typeface="宋体" charset="-122"/>
              </a:rPr>
              <a:t>    </a:t>
            </a:r>
            <a:r>
              <a:rPr kumimoji="1"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应力松弛</a:t>
            </a:r>
            <a:r>
              <a:rPr kumimoji="1" lang="zh-CN" altLang="en-US" sz="2000" b="1">
                <a:latin typeface="宋体" charset="-122"/>
              </a:rPr>
              <a:t>是在应变恒定的条件下，应力随时间延长而逐渐衰减的现象。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宋体" charset="-122"/>
              </a:rPr>
              <a:t>    </a:t>
            </a:r>
            <a:r>
              <a:rPr kumimoji="1"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内耗</a:t>
            </a:r>
            <a:r>
              <a:rPr kumimoji="1" lang="zh-CN" altLang="en-US" sz="2000" b="1">
                <a:latin typeface="宋体" charset="-122"/>
              </a:rPr>
              <a:t>是在交变应力作用下，处于高弹态的高分子，当其形变速度跟不上应力变化速度时，就会出应变滞后应力的现象。</a:t>
            </a:r>
            <a:r>
              <a:rPr kumimoji="1" lang="zh-CN" altLang="en-US" sz="200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9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9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9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9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9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1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4" name="Rectangle 4"/>
          <p:cNvSpPr>
            <a:spLocks noChangeArrowheads="1"/>
          </p:cNvSpPr>
          <p:nvPr/>
        </p:nvSpPr>
        <p:spPr bwMode="auto">
          <a:xfrm>
            <a:off x="566738" y="503238"/>
            <a:ext cx="697230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．高分子材料的物理性能和化学性能特点 </a:t>
            </a:r>
          </a:p>
        </p:txBody>
      </p:sp>
      <p:sp>
        <p:nvSpPr>
          <p:cNvPr id="430085" name="Text Box 5"/>
          <p:cNvSpPr txBox="1">
            <a:spLocks noChangeArrowheads="1"/>
          </p:cNvSpPr>
          <p:nvPr/>
        </p:nvSpPr>
        <p:spPr bwMode="auto">
          <a:xfrm>
            <a:off x="1376363" y="1808163"/>
            <a:ext cx="7188200" cy="275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en-US" altLang="zh-CN" sz="2400" b="1">
                <a:latin typeface="宋体" charset="-122"/>
              </a:rPr>
              <a:t> </a:t>
            </a:r>
            <a:r>
              <a:rPr kumimoji="1" lang="zh-CN" altLang="en-US" sz="2400" b="1">
                <a:latin typeface="宋体" charset="-122"/>
              </a:rPr>
              <a:t>高绝缘性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 b="1">
                <a:latin typeface="宋体" charset="-122"/>
              </a:rPr>
              <a:t> 低耐热性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 b="1">
                <a:latin typeface="宋体" charset="-122"/>
              </a:rPr>
              <a:t> 低导热性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 b="1">
                <a:latin typeface="宋体" charset="-122"/>
              </a:rPr>
              <a:t> 高热膨胀性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 b="1">
                <a:latin typeface="宋体" charset="-122"/>
              </a:rPr>
              <a:t> 高耐蚀性 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 b="1">
                <a:latin typeface="宋体" charset="-122"/>
              </a:rPr>
              <a:t> 易老化</a:t>
            </a:r>
          </a:p>
        </p:txBody>
      </p:sp>
      <p:sp>
        <p:nvSpPr>
          <p:cNvPr id="430086" name="Rectangle 6"/>
          <p:cNvSpPr>
            <a:spLocks noChangeArrowheads="1"/>
          </p:cNvSpPr>
          <p:nvPr/>
        </p:nvSpPr>
        <p:spPr bwMode="auto">
          <a:xfrm>
            <a:off x="701675" y="1179513"/>
            <a:ext cx="232886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）性能特点 </a:t>
            </a:r>
          </a:p>
        </p:txBody>
      </p:sp>
      <p:sp>
        <p:nvSpPr>
          <p:cNvPr id="430087" name="Rectangle 7"/>
          <p:cNvSpPr>
            <a:spLocks noChangeArrowheads="1"/>
          </p:cNvSpPr>
          <p:nvPr/>
        </p:nvSpPr>
        <p:spPr bwMode="auto">
          <a:xfrm>
            <a:off x="881063" y="4733925"/>
            <a:ext cx="7559675" cy="13604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b="1">
                <a:solidFill>
                  <a:srgbClr val="FF0000"/>
                </a:solidFill>
                <a:ea typeface="黑体" pitchFamily="2" charset="-122"/>
              </a:rPr>
              <a:t>老化</a:t>
            </a:r>
            <a:r>
              <a:rPr kumimoji="1" lang="en-US" altLang="zh-CN" sz="2400" b="1">
                <a:ea typeface="黑体" pitchFamily="2" charset="-122"/>
              </a:rPr>
              <a:t>——</a:t>
            </a:r>
            <a:r>
              <a:rPr kumimoji="1" lang="zh-CN" altLang="en-US" sz="2000" b="1"/>
              <a:t>高分子材料在长期储存和使用过程中，由于受氧、光、热、机械力、水蒸气及微生物等外因的作用，使性能逐渐退化，直至丧失使用价值的现象。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3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5" grpId="0" autoUpdateAnimBg="0"/>
      <p:bldP spid="43008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8" name="Text Box 4"/>
          <p:cNvSpPr txBox="1">
            <a:spLocks noChangeArrowheads="1"/>
          </p:cNvSpPr>
          <p:nvPr/>
        </p:nvSpPr>
        <p:spPr bwMode="auto">
          <a:xfrm>
            <a:off x="341313" y="728663"/>
            <a:ext cx="8326437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>
                <a:latin typeface="黑体" pitchFamily="2" charset="-122"/>
                <a:ea typeface="黑体" pitchFamily="2" charset="-122"/>
              </a:rPr>
              <a:t>老化的原因：</a:t>
            </a:r>
          </a:p>
          <a:p>
            <a:pPr lvl="1" algn="just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降解</a:t>
            </a:r>
            <a:r>
              <a:rPr kumimoji="1" lang="en-US" altLang="zh-CN" sz="2000" b="1">
                <a:latin typeface="Times New Roman"/>
              </a:rPr>
              <a:t>——</a:t>
            </a:r>
            <a:r>
              <a:rPr kumimoji="1" lang="zh-CN" altLang="en-US" sz="2000" b="1">
                <a:latin typeface="宋体" charset="-122"/>
              </a:rPr>
              <a:t>大分子发生断链或裂解的过程，结果使分子量降低，碎断成许多小分子，或甚至分解成单体，因而使机械强度、弹性、熔点、溶解度、粘度等降低</a:t>
            </a:r>
          </a:p>
          <a:p>
            <a:pPr lvl="1" algn="just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交联</a:t>
            </a:r>
            <a:r>
              <a:rPr kumimoji="1" lang="en-US" altLang="zh-CN" sz="2000" b="1">
                <a:latin typeface="Times New Roman"/>
              </a:rPr>
              <a:t>——</a:t>
            </a:r>
            <a:r>
              <a:rPr kumimoji="1" lang="zh-CN" altLang="en-US" sz="2000" b="1">
                <a:latin typeface="宋体" charset="-122"/>
              </a:rPr>
              <a:t>分子链之间生成化学键，形成网状结构，使材料变硬、变脆</a:t>
            </a:r>
          </a:p>
          <a:p>
            <a:pPr algn="just">
              <a:spcBef>
                <a:spcPct val="50000"/>
              </a:spcBef>
            </a:pPr>
            <a:endParaRPr kumimoji="1" lang="zh-CN" altLang="en-US" sz="2400" b="1">
              <a:latin typeface="黑体" pitchFamily="2" charset="-122"/>
              <a:ea typeface="黑体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2400" b="1">
                <a:latin typeface="黑体" pitchFamily="2" charset="-122"/>
                <a:ea typeface="黑体" pitchFamily="2" charset="-122"/>
              </a:rPr>
              <a:t>影响因素：</a:t>
            </a:r>
          </a:p>
          <a:p>
            <a:pPr lvl="1" algn="just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内在因素</a:t>
            </a:r>
            <a:r>
              <a:rPr kumimoji="1" lang="en-US" altLang="zh-CN" sz="2000" b="1">
                <a:latin typeface="Times New Roman"/>
              </a:rPr>
              <a:t>——</a:t>
            </a:r>
            <a:r>
              <a:rPr kumimoji="1" lang="zh-CN" altLang="en-US" sz="2000" b="1">
                <a:latin typeface="宋体" charset="-122"/>
              </a:rPr>
              <a:t>化学结构、分子链结构和聚集态结构中的各种弱点</a:t>
            </a:r>
          </a:p>
          <a:p>
            <a:pPr lvl="1" algn="just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外在因素</a:t>
            </a:r>
            <a:r>
              <a:rPr kumimoji="1" lang="en-US" altLang="zh-CN" sz="2000" b="1">
                <a:latin typeface="Times New Roman"/>
              </a:rPr>
              <a:t>——</a:t>
            </a:r>
            <a:r>
              <a:rPr kumimoji="1" lang="zh-CN" altLang="en-US" sz="2000" b="1">
                <a:latin typeface="宋体" charset="-122"/>
              </a:rPr>
              <a:t>热、光、辐射、应力等物理因素；氧、臭氧、水、酸、碱等化学因素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1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1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1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1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08" grpId="0" uiExpand="1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2" name="Rectangle 4"/>
          <p:cNvSpPr>
            <a:spLocks noChangeArrowheads="1"/>
          </p:cNvSpPr>
          <p:nvPr/>
        </p:nvSpPr>
        <p:spPr bwMode="auto">
          <a:xfrm>
            <a:off x="476250" y="593725"/>
            <a:ext cx="8191500" cy="4575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zh-CN" altLang="en-US" sz="2400" b="1">
                <a:ea typeface="黑体" pitchFamily="2" charset="-122"/>
              </a:rPr>
              <a:t>防止老化的措施：</a:t>
            </a:r>
          </a:p>
          <a:p>
            <a:pPr>
              <a:lnSpc>
                <a:spcPct val="160000"/>
              </a:lnSpc>
            </a:pPr>
            <a:endParaRPr kumimoji="1" lang="zh-CN" altLang="en-US" sz="2000" b="1"/>
          </a:p>
          <a:p>
            <a:pPr>
              <a:lnSpc>
                <a:spcPct val="160000"/>
              </a:lnSpc>
            </a:pPr>
            <a:r>
              <a:rPr kumimoji="1" lang="zh-CN" altLang="en-US" sz="2000" b="1"/>
              <a:t>    ⑴改变高聚物的结构：</a:t>
            </a:r>
          </a:p>
          <a:p>
            <a:pPr lvl="1">
              <a:lnSpc>
                <a:spcPct val="160000"/>
              </a:lnSpc>
            </a:pPr>
            <a:r>
              <a:rPr kumimoji="1" lang="zh-CN" altLang="en-US" sz="2000" b="1"/>
              <a:t>例如可将聚乙烯氯化，以改变其热稳定性。</a:t>
            </a:r>
          </a:p>
          <a:p>
            <a:pPr>
              <a:lnSpc>
                <a:spcPct val="160000"/>
              </a:lnSpc>
            </a:pPr>
            <a:r>
              <a:rPr kumimoji="1" lang="zh-CN" altLang="en-US" sz="2000" b="1"/>
              <a:t>    ⑵添加防老剂：</a:t>
            </a:r>
          </a:p>
          <a:p>
            <a:pPr lvl="1">
              <a:lnSpc>
                <a:spcPct val="160000"/>
              </a:lnSpc>
            </a:pPr>
            <a:r>
              <a:rPr kumimoji="1" lang="zh-CN" altLang="en-US" sz="2000" b="1"/>
              <a:t>高聚物中加入水杨酸脂，二甲苯酮类有机物和碳黑，可防止光氧化。</a:t>
            </a:r>
          </a:p>
          <a:p>
            <a:pPr>
              <a:lnSpc>
                <a:spcPct val="160000"/>
              </a:lnSpc>
            </a:pPr>
            <a:r>
              <a:rPr kumimoji="1" lang="zh-CN" altLang="en-US" sz="2000" b="1"/>
              <a:t>    ⑶表面处理：</a:t>
            </a:r>
          </a:p>
          <a:p>
            <a:pPr lvl="1">
              <a:lnSpc>
                <a:spcPct val="160000"/>
              </a:lnSpc>
            </a:pPr>
            <a:r>
              <a:rPr kumimoji="1" lang="zh-CN" altLang="en-US" sz="2000" b="1"/>
              <a:t>在高分子材料表面镀金属（如银、铜</a:t>
            </a:r>
            <a:r>
              <a:rPr kumimoji="1" lang="en-US" altLang="zh-CN" sz="2000" b="1"/>
              <a:t>/</a:t>
            </a:r>
            <a:r>
              <a:rPr kumimoji="1" lang="zh-CN" altLang="en-US" sz="2000" b="1"/>
              <a:t>镍）和喷涂耐老化涂料（如漆、石蜡）作为保护层。</a:t>
            </a:r>
            <a:r>
              <a:rPr kumimoji="1" lang="zh-CN" altLang="en-US" sz="20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539750" y="1844675"/>
            <a:ext cx="3582200" cy="1717393"/>
          </a:xfrm>
          <a:prstGeom prst="rect">
            <a:avLst/>
          </a:prstGeom>
          <a:noFill/>
          <a:ln w="9525" algn="ctr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ea typeface="楷体_GB2312" pitchFamily="49" charset="-122"/>
              </a:rPr>
              <a:t>相：</a:t>
            </a:r>
            <a:r>
              <a:rPr lang="zh-CN" altLang="en-US" sz="2400" b="1" dirty="0">
                <a:ea typeface="楷体_GB2312" pitchFamily="49" charset="-122"/>
              </a:rPr>
              <a:t>凡是化学成分相同、晶体结构相同并有界面与其它部分分开的均匀组成部分。元素不一定单一。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296526" y="458670"/>
            <a:ext cx="8505944" cy="121264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b="1" dirty="0">
                <a:ea typeface="黑体" pitchFamily="2" charset="-122"/>
              </a:rPr>
              <a:t>广义的讲</a:t>
            </a:r>
            <a:r>
              <a:rPr lang="en-US" altLang="zh-CN" sz="2800" b="1" dirty="0">
                <a:ea typeface="黑体" pitchFamily="2" charset="-122"/>
              </a:rPr>
              <a:t>——</a:t>
            </a:r>
          </a:p>
          <a:p>
            <a:pPr algn="just">
              <a:lnSpc>
                <a:spcPct val="130000"/>
              </a:lnSpc>
            </a:pPr>
            <a:r>
              <a:rPr lang="zh-CN" altLang="en-US" sz="2800" b="1" dirty="0">
                <a:ea typeface="黑体" pitchFamily="2" charset="-122"/>
              </a:rPr>
              <a:t>组织结构包括了</a:t>
            </a: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成分、相、组织</a:t>
            </a:r>
            <a:r>
              <a:rPr lang="zh-CN" altLang="en-US" sz="2800" b="1" dirty="0" smtClean="0">
                <a:solidFill>
                  <a:srgbClr val="0000FF"/>
                </a:solidFill>
                <a:ea typeface="黑体" pitchFamily="2" charset="-122"/>
              </a:rPr>
              <a:t>、晶体结构</a:t>
            </a:r>
            <a:r>
              <a:rPr lang="zh-CN" altLang="en-US" sz="2800" b="1" dirty="0">
                <a:ea typeface="黑体" pitchFamily="2" charset="-122"/>
              </a:rPr>
              <a:t>等概念。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4211961" y="1853825"/>
            <a:ext cx="4590510" cy="1717393"/>
          </a:xfrm>
          <a:prstGeom prst="rect">
            <a:avLst/>
          </a:prstGeom>
          <a:noFill/>
          <a:ln w="9525" algn="ctr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ea typeface="楷体_GB2312" pitchFamily="49" charset="-122"/>
              </a:rPr>
              <a:t>组织：</a:t>
            </a:r>
            <a:r>
              <a:rPr lang="zh-CN" altLang="en-US" sz="2400" b="1" dirty="0">
                <a:ea typeface="楷体_GB2312" pitchFamily="49" charset="-122"/>
              </a:rPr>
              <a:t>用肉眼或显微镜观察到的材料的微观形貌，它可以是单相的，也可以是由一定数量、形态、大小和分布方式的多种相组成。</a:t>
            </a:r>
          </a:p>
        </p:txBody>
      </p:sp>
      <p:pic>
        <p:nvPicPr>
          <p:cNvPr id="41989" name="Picture 5" descr="01"/>
          <p:cNvPicPr>
            <a:picLocks noChangeAspect="1" noChangeArrowheads="1"/>
          </p:cNvPicPr>
          <p:nvPr/>
        </p:nvPicPr>
        <p:blipFill>
          <a:blip r:embed="rId3" cstate="print"/>
          <a:srcRect l="3676" t="4605" r="3676" b="4605"/>
          <a:stretch>
            <a:fillRect/>
          </a:stretch>
        </p:blipFill>
        <p:spPr bwMode="auto">
          <a:xfrm>
            <a:off x="3941285" y="4419110"/>
            <a:ext cx="2051955" cy="171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0" name="Picture 6" descr="17"/>
          <p:cNvPicPr>
            <a:picLocks noChangeAspect="1" noChangeArrowheads="1"/>
          </p:cNvPicPr>
          <p:nvPr/>
        </p:nvPicPr>
        <p:blipFill>
          <a:blip r:embed="rId4" cstate="print"/>
          <a:srcRect l="3555" t="5034" r="5333" b="8725"/>
          <a:stretch>
            <a:fillRect/>
          </a:stretch>
        </p:blipFill>
        <p:spPr bwMode="auto">
          <a:xfrm>
            <a:off x="6210455" y="3744035"/>
            <a:ext cx="2051955" cy="170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1" name="Picture 7" descr="FIG32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85" t="3134" r="6079" b="6235"/>
          <a:stretch>
            <a:fillRect/>
          </a:stretch>
        </p:blipFill>
        <p:spPr bwMode="auto">
          <a:xfrm>
            <a:off x="926595" y="3670466"/>
            <a:ext cx="2505658" cy="2593849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1675" y="1854200"/>
            <a:ext cx="7772400" cy="1470025"/>
          </a:xfrm>
        </p:spPr>
        <p:txBody>
          <a:bodyPr/>
          <a:lstStyle/>
          <a:p>
            <a:r>
              <a:rPr lang="zh-CN" altLang="en-US" b="0" dirty="0" smtClean="0">
                <a:solidFill>
                  <a:schemeClr val="tx1"/>
                </a:solidFill>
              </a:rPr>
              <a:t>前言  材料</a:t>
            </a:r>
            <a:r>
              <a:rPr lang="zh-CN" altLang="en-US" b="0" dirty="0">
                <a:solidFill>
                  <a:schemeClr val="tx1"/>
                </a:solidFill>
              </a:rPr>
              <a:t>结构与性能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6363" y="3698875"/>
            <a:ext cx="6400800" cy="1752600"/>
          </a:xfrm>
        </p:spPr>
        <p:txBody>
          <a:bodyPr/>
          <a:lstStyle/>
          <a:p>
            <a:r>
              <a:rPr lang="zh-CN" altLang="en-US" b="1"/>
              <a:t>金属材料的结构与组织</a:t>
            </a:r>
          </a:p>
          <a:p>
            <a:r>
              <a:rPr lang="zh-CN" altLang="en-US" b="1"/>
              <a:t>高分子材料的结构与性能特点</a:t>
            </a:r>
          </a:p>
          <a:p>
            <a:r>
              <a:rPr lang="zh-CN" altLang="en-US" b="1">
                <a:solidFill>
                  <a:srgbClr val="0000FF"/>
                </a:solidFill>
              </a:rPr>
              <a:t>陶瓷材料的结构与性能特点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5" name="Rectangle 5"/>
          <p:cNvSpPr>
            <a:spLocks noChangeArrowheads="1"/>
          </p:cNvSpPr>
          <p:nvPr/>
        </p:nvSpPr>
        <p:spPr bwMode="auto">
          <a:xfrm>
            <a:off x="1241425" y="2528888"/>
            <a:ext cx="7245350" cy="3311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sz="2200" b="1">
                <a:solidFill>
                  <a:srgbClr val="FF3300"/>
                </a:solidFill>
              </a:rPr>
              <a:t>(a)</a:t>
            </a:r>
            <a:r>
              <a:rPr lang="zh-CN" altLang="en-US" sz="2200" b="1">
                <a:solidFill>
                  <a:srgbClr val="0000FF"/>
                </a:solidFill>
              </a:rPr>
              <a:t>无机玻璃</a:t>
            </a:r>
            <a:r>
              <a:rPr lang="en-US" altLang="zh-CN" sz="2200" b="1"/>
              <a:t>——</a:t>
            </a:r>
            <a:r>
              <a:rPr lang="zh-CN" altLang="en-US" sz="2200" b="1"/>
              <a:t>即硅酸盐玻璃，室温下具有确定形状，但其粒子在空间呈不规则排列的非晶结构</a:t>
            </a:r>
          </a:p>
          <a:p>
            <a:pPr>
              <a:lnSpc>
                <a:spcPct val="160000"/>
              </a:lnSpc>
            </a:pPr>
            <a:r>
              <a:rPr lang="en-US" altLang="zh-CN" sz="2200" b="1">
                <a:solidFill>
                  <a:srgbClr val="FF3300"/>
                </a:solidFill>
              </a:rPr>
              <a:t>(b)</a:t>
            </a:r>
            <a:r>
              <a:rPr lang="zh-CN" altLang="en-US" sz="2200" b="1">
                <a:solidFill>
                  <a:srgbClr val="0000FF"/>
                </a:solidFill>
              </a:rPr>
              <a:t>微晶玻璃</a:t>
            </a:r>
            <a:r>
              <a:rPr lang="en-US" altLang="zh-CN" sz="2200" b="1"/>
              <a:t>——</a:t>
            </a:r>
            <a:r>
              <a:rPr lang="zh-CN" altLang="en-US" sz="2200" b="1"/>
              <a:t>即玻璃陶瓷，是单个晶体分布在非晶态的玻璃态基体上</a:t>
            </a:r>
          </a:p>
          <a:p>
            <a:pPr>
              <a:lnSpc>
                <a:spcPct val="160000"/>
              </a:lnSpc>
            </a:pPr>
            <a:r>
              <a:rPr lang="en-US" altLang="zh-CN" sz="2200" b="1">
                <a:solidFill>
                  <a:srgbClr val="FF3300"/>
                </a:solidFill>
              </a:rPr>
              <a:t>(c)</a:t>
            </a:r>
            <a:r>
              <a:rPr lang="zh-CN" altLang="en-US" sz="2200" b="1">
                <a:solidFill>
                  <a:srgbClr val="0000FF"/>
                </a:solidFill>
              </a:rPr>
              <a:t>陶瓷</a:t>
            </a:r>
            <a:r>
              <a:rPr lang="en-US" altLang="zh-CN" sz="2200" b="1"/>
              <a:t>——</a:t>
            </a:r>
            <a:r>
              <a:rPr lang="zh-CN" altLang="en-US" sz="2200" b="1"/>
              <a:t>即晶体陶瓷，复杂结构的普通陶瓷，单相晶体结构的特种陶瓷</a:t>
            </a:r>
            <a:endParaRPr lang="zh-CN" altLang="en-US" sz="2200" b="1">
              <a:solidFill>
                <a:srgbClr val="E18101"/>
              </a:solidFill>
            </a:endParaRPr>
          </a:p>
        </p:txBody>
      </p:sp>
      <p:sp>
        <p:nvSpPr>
          <p:cNvPr id="435206" name="AutoShape 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062038" y="1763713"/>
            <a:ext cx="1125537" cy="531812"/>
          </a:xfrm>
          <a:prstGeom prst="actionButtonBlank">
            <a:avLst/>
          </a:prstGeom>
          <a:solidFill>
            <a:srgbClr val="E5F5C1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zh-CN" altLang="en-US" sz="2400" b="1">
                <a:solidFill>
                  <a:srgbClr val="0000FF"/>
                </a:solidFill>
              </a:rPr>
              <a:t>分 类</a:t>
            </a:r>
            <a:endParaRPr lang="zh-CN" altLang="en-US" sz="2400" b="1"/>
          </a:p>
        </p:txBody>
      </p:sp>
      <p:sp>
        <p:nvSpPr>
          <p:cNvPr id="43520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414338"/>
            <a:ext cx="8229600" cy="4540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陶瓷</a:t>
            </a:r>
            <a:r>
              <a:rPr lang="zh-CN" altLang="en-US" sz="3600" b="1" dirty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材料的结构与性能</a:t>
            </a:r>
            <a:r>
              <a:rPr lang="zh-CN" altLang="en-US" sz="3600" b="1" dirty="0" smtClean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特点（自学）</a:t>
            </a:r>
            <a:endParaRPr kumimoji="1" lang="zh-CN" altLang="en-US" sz="3600" b="1" dirty="0">
              <a:solidFill>
                <a:srgbClr val="0000FF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8" name="Rectangle 4"/>
          <p:cNvSpPr>
            <a:spLocks noChangeArrowheads="1"/>
          </p:cNvSpPr>
          <p:nvPr/>
        </p:nvSpPr>
        <p:spPr bwMode="auto">
          <a:xfrm>
            <a:off x="611188" y="3384550"/>
            <a:ext cx="8326437" cy="2647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硅酸盐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－普通陶瓷的主要晶体相（莫来石、长石等）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氧化物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－大多数陶瓷，特别是特种陶瓷的主要晶体相（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MgO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Si</a:t>
            </a:r>
            <a:r>
              <a:rPr lang="en-US" altLang="zh-CN" sz="2400" b="1" baseline="-25000">
                <a:solidFill>
                  <a:schemeClr val="tx2"/>
                </a:solidFill>
                <a:ea typeface="黑体" pitchFamily="2" charset="-122"/>
              </a:rPr>
              <a:t>2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O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Al</a:t>
            </a:r>
            <a:r>
              <a:rPr lang="en-US" altLang="zh-CN" sz="2400" b="1" baseline="-25000">
                <a:solidFill>
                  <a:schemeClr val="tx2"/>
                </a:solidFill>
                <a:ea typeface="黑体" pitchFamily="2" charset="-122"/>
              </a:rPr>
              <a:t>2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O</a:t>
            </a:r>
            <a:r>
              <a:rPr lang="en-US" altLang="zh-CN" sz="2400" b="1" baseline="-25000">
                <a:solidFill>
                  <a:schemeClr val="tx2"/>
                </a:solidFill>
                <a:ea typeface="黑体" pitchFamily="2" charset="-122"/>
              </a:rPr>
              <a:t>3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FeTiO</a:t>
            </a:r>
            <a:r>
              <a:rPr lang="en-US" altLang="zh-CN" sz="2400" b="1" baseline="-25000">
                <a:solidFill>
                  <a:schemeClr val="tx2"/>
                </a:solidFill>
                <a:ea typeface="黑体" pitchFamily="2" charset="-122"/>
              </a:rPr>
              <a:t>3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、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FeAl</a:t>
            </a:r>
            <a:r>
              <a:rPr lang="en-US" altLang="zh-CN" sz="2400" b="1" baseline="-25000">
                <a:solidFill>
                  <a:schemeClr val="tx2"/>
                </a:solidFill>
                <a:ea typeface="黑体" pitchFamily="2" charset="-122"/>
              </a:rPr>
              <a:t>2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O</a:t>
            </a:r>
            <a:r>
              <a:rPr lang="en-US" altLang="zh-CN" sz="2400" b="1" baseline="-25000">
                <a:solidFill>
                  <a:schemeClr val="tx2"/>
                </a:solidFill>
                <a:ea typeface="黑体" pitchFamily="2" charset="-122"/>
              </a:rPr>
              <a:t>4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等）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非氧化合物</a:t>
            </a:r>
            <a:r>
              <a:rPr lang="en-US" altLang="zh-CN" sz="2400" b="1">
                <a:ea typeface="黑体" pitchFamily="2" charset="-122"/>
              </a:rPr>
              <a:t>——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是特种陶瓷的主要晶体相（碳化物、氮化物、硼化物和硅化物）</a:t>
            </a:r>
          </a:p>
        </p:txBody>
      </p:sp>
      <p:sp>
        <p:nvSpPr>
          <p:cNvPr id="436233" name="Rectangle 9"/>
          <p:cNvSpPr>
            <a:spLocks noChangeArrowheads="1"/>
          </p:cNvSpPr>
          <p:nvPr/>
        </p:nvSpPr>
        <p:spPr bwMode="auto">
          <a:xfrm>
            <a:off x="431800" y="549275"/>
            <a:ext cx="393541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幼圆" pitchFamily="49" charset="-122"/>
                <a:ea typeface="幼圆" pitchFamily="49" charset="-122"/>
              </a:rPr>
              <a:t>一、陶瓷材料的相结构 </a:t>
            </a:r>
          </a:p>
        </p:txBody>
      </p:sp>
      <p:sp>
        <p:nvSpPr>
          <p:cNvPr id="436234" name="Rectangle 10"/>
          <p:cNvSpPr>
            <a:spLocks noChangeArrowheads="1"/>
          </p:cNvSpPr>
          <p:nvPr/>
        </p:nvSpPr>
        <p:spPr bwMode="auto">
          <a:xfrm>
            <a:off x="657225" y="1223963"/>
            <a:ext cx="1971675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．晶体相 </a:t>
            </a:r>
          </a:p>
        </p:txBody>
      </p:sp>
      <p:sp>
        <p:nvSpPr>
          <p:cNvPr id="436235" name="Rectangle 11"/>
          <p:cNvSpPr>
            <a:spLocks noChangeArrowheads="1"/>
          </p:cNvSpPr>
          <p:nvPr/>
        </p:nvSpPr>
        <p:spPr bwMode="auto">
          <a:xfrm>
            <a:off x="1016000" y="1989138"/>
            <a:ext cx="7515225" cy="126047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400" b="1"/>
              <a:t>——</a:t>
            </a:r>
            <a:r>
              <a:rPr kumimoji="1" lang="zh-CN" altLang="en-US" sz="2400" b="1"/>
              <a:t>主要组成相，对陶瓷的强度、硬度、耐热性有决定性的影响。</a:t>
            </a:r>
          </a:p>
          <a:p>
            <a:pPr>
              <a:spcBef>
                <a:spcPct val="20000"/>
              </a:spcBef>
            </a:pPr>
            <a:r>
              <a:rPr kumimoji="1" lang="en-US" altLang="zh-CN" sz="2400" b="1"/>
              <a:t>——</a:t>
            </a:r>
            <a:r>
              <a:rPr kumimoji="1" lang="zh-CN" altLang="en-US" sz="2400" b="1"/>
              <a:t>主要有硅酸盐、氧化物和非氧化合物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6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6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28" grpId="0"/>
      <p:bldP spid="4362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385763" y="368300"/>
            <a:ext cx="197167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．玻璃相 </a:t>
            </a:r>
          </a:p>
        </p:txBody>
      </p:sp>
      <p:sp>
        <p:nvSpPr>
          <p:cNvPr id="433159" name="Rectangle 7"/>
          <p:cNvSpPr>
            <a:spLocks noChangeArrowheads="1"/>
          </p:cNvSpPr>
          <p:nvPr/>
        </p:nvSpPr>
        <p:spPr bwMode="auto">
          <a:xfrm>
            <a:off x="476250" y="863600"/>
            <a:ext cx="8326438" cy="294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玻璃相的作用</a:t>
            </a:r>
          </a:p>
          <a:p>
            <a:pPr lvl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粘结分散的晶相</a:t>
            </a:r>
          </a:p>
          <a:p>
            <a:pPr lvl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降低烧结温度</a:t>
            </a:r>
          </a:p>
          <a:p>
            <a:pPr lvl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抑制晶相的晶粒长大和填充气孔</a:t>
            </a:r>
          </a:p>
          <a:p>
            <a:pPr lvl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获得一定程度的玻璃特性，如透光性</a:t>
            </a:r>
          </a:p>
          <a:p>
            <a:pPr lvl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其热稳定性差，强度较晶相低，所以不能过多</a:t>
            </a:r>
          </a:p>
        </p:txBody>
      </p:sp>
      <p:sp>
        <p:nvSpPr>
          <p:cNvPr id="433161" name="Rectangle 9"/>
          <p:cNvSpPr>
            <a:spLocks noChangeArrowheads="1"/>
          </p:cNvSpPr>
          <p:nvPr/>
        </p:nvSpPr>
        <p:spPr bwMode="auto">
          <a:xfrm>
            <a:off x="566738" y="3878263"/>
            <a:ext cx="275590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800" b="1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．气相</a:t>
            </a:r>
            <a:r>
              <a:rPr lang="en-US" altLang="zh-CN" sz="2800" b="1">
                <a:latin typeface="Arial"/>
                <a:ea typeface="黑体" pitchFamily="2" charset="-122"/>
              </a:rPr>
              <a:t>——</a:t>
            </a:r>
            <a:r>
              <a:rPr kumimoji="1" lang="zh-CN" altLang="en-US" sz="2400"/>
              <a:t>气孔</a:t>
            </a:r>
          </a:p>
        </p:txBody>
      </p:sp>
      <p:sp>
        <p:nvSpPr>
          <p:cNvPr id="433162" name="Rectangle 10"/>
          <p:cNvSpPr>
            <a:spLocks noChangeArrowheads="1"/>
          </p:cNvSpPr>
          <p:nvPr/>
        </p:nvSpPr>
        <p:spPr bwMode="auto">
          <a:xfrm>
            <a:off x="566738" y="4475163"/>
            <a:ext cx="8326437" cy="1844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400" b="1">
                <a:solidFill>
                  <a:srgbClr val="0000FF"/>
                </a:solidFill>
                <a:ea typeface="黑体" pitchFamily="2" charset="-122"/>
              </a:rPr>
              <a:t>气相的作用</a:t>
            </a:r>
          </a:p>
          <a:p>
            <a:pPr lvl="1">
              <a:lnSpc>
                <a:spcPct val="12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有利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使陶瓷密度减少，并能吸收震动</a:t>
            </a:r>
          </a:p>
          <a:p>
            <a:pPr lvl="1">
              <a:lnSpc>
                <a:spcPct val="12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不利</a:t>
            </a:r>
            <a:r>
              <a:rPr lang="en-US" altLang="zh-CN" sz="2400" b="1">
                <a:solidFill>
                  <a:schemeClr val="tx2"/>
                </a:solidFill>
                <a:ea typeface="黑体" pitchFamily="2" charset="-122"/>
              </a:rPr>
              <a:t>——</a:t>
            </a: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使其强度降低，电击穿强度下降，绝缘性下降</a:t>
            </a:r>
          </a:p>
          <a:p>
            <a:pPr lvl="1">
              <a:lnSpc>
                <a:spcPct val="12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itchFamily="2" charset="-122"/>
              </a:rPr>
              <a:t>因此对陶瓷中的气孔数量、形状、大小和分布有所控制。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3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9" grpId="0"/>
      <p:bldP spid="433161" grpId="0"/>
      <p:bldP spid="43316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2" name="Rectangle 4"/>
          <p:cNvSpPr>
            <a:spLocks noChangeArrowheads="1"/>
          </p:cNvSpPr>
          <p:nvPr/>
        </p:nvSpPr>
        <p:spPr bwMode="auto">
          <a:xfrm>
            <a:off x="431800" y="549275"/>
            <a:ext cx="42926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幼圆" pitchFamily="49" charset="-122"/>
                <a:ea typeface="幼圆" pitchFamily="49" charset="-122"/>
              </a:rPr>
              <a:t>二、陶瓷材料的性能特点 </a:t>
            </a:r>
          </a:p>
        </p:txBody>
      </p:sp>
      <p:sp>
        <p:nvSpPr>
          <p:cNvPr id="437253" name="Rectangle 5"/>
          <p:cNvSpPr>
            <a:spLocks noChangeArrowheads="1"/>
          </p:cNvSpPr>
          <p:nvPr/>
        </p:nvSpPr>
        <p:spPr bwMode="auto">
          <a:xfrm>
            <a:off x="657225" y="1268413"/>
            <a:ext cx="8054975" cy="4697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kumimoji="1" lang="zh-CN" altLang="en-US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、高硬度</a:t>
            </a:r>
            <a:r>
              <a:rPr kumimoji="1" lang="zh-CN" altLang="en-US" sz="2400"/>
              <a:t> 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/>
              <a:t>硬度是陶瓷材料的重要性能指标，大多数陶瓷材料的硬度比金属高得多，故其耐磨性好（它的硬度仅次于金刚石）。</a:t>
            </a:r>
          </a:p>
          <a:p>
            <a:pPr>
              <a:lnSpc>
                <a:spcPct val="120000"/>
              </a:lnSpc>
            </a:pPr>
            <a:r>
              <a:rPr kumimoji="1" lang="en-US" altLang="zh-CN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1" lang="zh-CN" altLang="en-US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、高弹性模量、低塑性和高脆性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/>
              <a:t>陶瓷在拉伸时几乎没有塑性变形，在拉应力作用下产生一定弹性变形后直接脆断，大多数的陶瓷材料的弹性模量都比金属高。</a:t>
            </a:r>
          </a:p>
          <a:p>
            <a:pPr>
              <a:lnSpc>
                <a:spcPct val="120000"/>
              </a:lnSpc>
            </a:pPr>
            <a:r>
              <a:rPr kumimoji="1" lang="en-US" altLang="zh-CN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kumimoji="1" lang="zh-CN" altLang="en-US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、低抗拉强度和较高的抗压强度</a:t>
            </a:r>
            <a:r>
              <a:rPr kumimoji="1" lang="zh-CN" altLang="en-US" sz="2400"/>
              <a:t> 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/>
              <a:t>由于陶瓷内部存在大量气孔，其作用相当于裂纹，故其抗压强度较高。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37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37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37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37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37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37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6" name="Rectangle 4"/>
          <p:cNvSpPr>
            <a:spLocks noChangeArrowheads="1"/>
          </p:cNvSpPr>
          <p:nvPr/>
        </p:nvSpPr>
        <p:spPr bwMode="auto">
          <a:xfrm>
            <a:off x="385763" y="458788"/>
            <a:ext cx="8145462" cy="5637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kumimoji="1" lang="zh-CN" altLang="en-US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、优良的高温强度和低的抗热震性</a:t>
            </a:r>
            <a:r>
              <a:rPr kumimoji="1" lang="zh-CN" altLang="en-US" sz="2800" b="1">
                <a:latin typeface="黑体" pitchFamily="2" charset="-122"/>
                <a:ea typeface="黑体" pitchFamily="2" charset="-122"/>
              </a:rPr>
              <a:t> </a:t>
            </a:r>
          </a:p>
          <a:p>
            <a:pPr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/>
              <a:t>陶瓷的熔点高于金属，具有优于金属的高温强度。</a:t>
            </a:r>
          </a:p>
          <a:p>
            <a:pPr lvl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kumimoji="1" lang="zh-CN" altLang="en-US" sz="2400"/>
              <a:t>大多数金属在</a:t>
            </a:r>
            <a:r>
              <a:rPr kumimoji="1" lang="en-US" altLang="zh-CN" sz="2400"/>
              <a:t>1000℃</a:t>
            </a:r>
            <a:r>
              <a:rPr kumimoji="1" lang="zh-CN" altLang="en-US" sz="2400"/>
              <a:t>以上就丧失强度，</a:t>
            </a:r>
          </a:p>
          <a:p>
            <a:pPr lvl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kumimoji="1" lang="zh-CN" altLang="en-US" sz="2400"/>
              <a:t>陶瓷在高温下不仅保持高硬度，而且基本保持其室温下的强度，具有高的蠕变抗力，同时抗氧化的性能好，广泛用作高温材料。</a:t>
            </a:r>
          </a:p>
          <a:p>
            <a:pPr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kumimoji="1" lang="zh-CN" altLang="en-US" sz="2400"/>
              <a:t>陶瓷承受温度急剧变化的能力差（热震性差）当温度剧烈变化时易裂。</a:t>
            </a:r>
          </a:p>
          <a:p>
            <a:pPr>
              <a:lnSpc>
                <a:spcPct val="13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kumimoji="1" lang="zh-CN" altLang="en-US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、高的绝热性</a:t>
            </a:r>
          </a:p>
          <a:p>
            <a:pPr>
              <a:lnSpc>
                <a:spcPct val="13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kumimoji="1" lang="zh-CN" altLang="en-US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、广的导电性差异</a:t>
            </a:r>
          </a:p>
          <a:p>
            <a:pPr>
              <a:lnSpc>
                <a:spcPct val="13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kumimoji="1" lang="zh-CN" altLang="en-US" sz="2800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、高化学稳定性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8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8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8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8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8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38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8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38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8670"/>
            <a:ext cx="8229600" cy="95896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4000" b="1" dirty="0">
                <a:ea typeface="黑体" pitchFamily="2" charset="-122"/>
              </a:rPr>
              <a:t>作业</a:t>
            </a: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93785"/>
            <a:ext cx="7772400" cy="4602215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zh-CN" altLang="en-US" b="1" dirty="0"/>
              <a:t>画出</a:t>
            </a:r>
            <a:r>
              <a:rPr lang="en-US" altLang="zh-CN" b="1" dirty="0"/>
              <a:t>BCC</a:t>
            </a:r>
            <a:r>
              <a:rPr lang="zh-CN" altLang="en-US" b="1" dirty="0"/>
              <a:t>、</a:t>
            </a:r>
            <a:r>
              <a:rPr lang="en-US" altLang="zh-CN" b="1" dirty="0"/>
              <a:t>FCC</a:t>
            </a:r>
            <a:r>
              <a:rPr lang="zh-CN" altLang="en-US" b="1" dirty="0"/>
              <a:t>、</a:t>
            </a:r>
            <a:r>
              <a:rPr lang="en-US" altLang="zh-CN" b="1" dirty="0" err="1"/>
              <a:t>HCP</a:t>
            </a:r>
            <a:r>
              <a:rPr lang="zh-CN" altLang="en-US" b="1" dirty="0"/>
              <a:t>晶胞及其密排面</a:t>
            </a:r>
          </a:p>
          <a:p>
            <a:pPr marL="609600" indent="-609600">
              <a:buFontTx/>
              <a:buAutoNum type="arabicPeriod"/>
            </a:pPr>
            <a:r>
              <a:rPr lang="zh-CN" altLang="en-US" b="1" dirty="0"/>
              <a:t>试比较金属合金与陶瓷相结构的异同</a:t>
            </a:r>
          </a:p>
          <a:p>
            <a:pPr marL="609600" indent="-609600">
              <a:buFontTx/>
              <a:buAutoNum type="arabicPeriod"/>
            </a:pPr>
            <a:r>
              <a:rPr lang="zh-CN" altLang="en-US" b="1" dirty="0"/>
              <a:t>简要说明线型非晶态高聚物的三种力学状态与分子链运动的关系</a:t>
            </a:r>
          </a:p>
          <a:p>
            <a:pPr marL="609600" indent="-609600">
              <a:buFontTx/>
              <a:buAutoNum type="arabicPeriod"/>
            </a:pPr>
            <a:r>
              <a:rPr lang="zh-CN" altLang="en-US" b="1" dirty="0"/>
              <a:t>简述陶瓷材料的主要性能特点</a:t>
            </a:r>
          </a:p>
          <a:p>
            <a:pPr marL="609600" indent="-609600">
              <a:buFontTx/>
              <a:buAutoNum type="arabicPeriod"/>
            </a:pPr>
            <a:endParaRPr lang="zh-CN" altLang="en-US" b="1" dirty="0"/>
          </a:p>
          <a:p>
            <a:pPr marL="609600" indent="-609600">
              <a:buFontTx/>
              <a:buAutoNum type="arabicPeriod"/>
            </a:pP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01675" y="1854200"/>
            <a:ext cx="7772400" cy="147002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前言  材料</a:t>
            </a:r>
            <a:r>
              <a:rPr lang="zh-CN" altLang="en-US" dirty="0">
                <a:solidFill>
                  <a:schemeClr val="tx1"/>
                </a:solidFill>
              </a:rPr>
              <a:t>结构与性能</a:t>
            </a:r>
          </a:p>
        </p:txBody>
      </p:sp>
      <p:sp>
        <p:nvSpPr>
          <p:cNvPr id="401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6363" y="3698875"/>
            <a:ext cx="6400800" cy="1752600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金属材料的结构与组织</a:t>
            </a:r>
          </a:p>
          <a:p>
            <a:r>
              <a:rPr lang="zh-CN" altLang="en-US" b="1" dirty="0"/>
              <a:t>高分子材料的结构与性能特点</a:t>
            </a:r>
          </a:p>
          <a:p>
            <a:r>
              <a:rPr lang="zh-CN" altLang="en-US" b="1" dirty="0"/>
              <a:t>陶瓷材料的结构与性能特点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58" name="Rectangle 14"/>
          <p:cNvSpPr>
            <a:spLocks noChangeArrowheads="1"/>
          </p:cNvSpPr>
          <p:nvPr/>
        </p:nvSpPr>
        <p:spPr bwMode="auto">
          <a:xfrm>
            <a:off x="521550" y="503675"/>
            <a:ext cx="2863284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3200" b="1" dirty="0" smtClean="0">
                <a:latin typeface="黑体" pitchFamily="2" charset="-122"/>
                <a:ea typeface="黑体" pitchFamily="2" charset="-122"/>
              </a:rPr>
              <a:t>晶体</a:t>
            </a:r>
            <a:r>
              <a:rPr lang="zh-CN" altLang="en-US" sz="3200" b="1" dirty="0">
                <a:latin typeface="黑体" pitchFamily="2" charset="-122"/>
                <a:ea typeface="黑体" pitchFamily="2" charset="-122"/>
              </a:rPr>
              <a:t>与非晶体 </a:t>
            </a:r>
          </a:p>
        </p:txBody>
      </p:sp>
      <p:sp>
        <p:nvSpPr>
          <p:cNvPr id="262159" name="Rectangle 15"/>
          <p:cNvSpPr>
            <a:spLocks noChangeArrowheads="1"/>
          </p:cNvSpPr>
          <p:nvPr/>
        </p:nvSpPr>
        <p:spPr bwMode="auto">
          <a:xfrm>
            <a:off x="566554" y="2471987"/>
            <a:ext cx="8145905" cy="2160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chemeClr val="tx2"/>
                </a:solidFill>
                <a:ea typeface="黑体" pitchFamily="2" charset="-122"/>
              </a:rPr>
              <a:t>晶体－</a:t>
            </a:r>
            <a:r>
              <a:rPr lang="zh-CN" altLang="en-US" sz="2400" b="1" dirty="0"/>
              <a:t>材料的原子（离子、分子）在三维空间</a:t>
            </a:r>
            <a:r>
              <a:rPr lang="zh-CN" altLang="en-US" sz="2400" b="1" dirty="0">
                <a:solidFill>
                  <a:srgbClr val="0000FF"/>
                </a:solidFill>
              </a:rPr>
              <a:t>呈规则，周期性排列。</a:t>
            </a:r>
          </a:p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chemeClr val="tx2"/>
                </a:solidFill>
                <a:ea typeface="黑体" pitchFamily="2" charset="-122"/>
              </a:rPr>
              <a:t>非晶体－</a:t>
            </a:r>
            <a:r>
              <a:rPr lang="zh-CN" altLang="en-US" sz="2400" b="1" dirty="0"/>
              <a:t>材料的原子（离子、分子）</a:t>
            </a:r>
            <a:r>
              <a:rPr lang="zh-CN" altLang="en-US" sz="2400" b="1" dirty="0">
                <a:solidFill>
                  <a:srgbClr val="0000FF"/>
                </a:solidFill>
              </a:rPr>
              <a:t>无规则堆积</a:t>
            </a:r>
            <a:r>
              <a:rPr lang="zh-CN" altLang="en-US" sz="2400" b="1" dirty="0"/>
              <a:t>，和液体相似，亦称为“过冷液体”或“无定形体”。</a:t>
            </a:r>
          </a:p>
        </p:txBody>
      </p:sp>
      <p:sp>
        <p:nvSpPr>
          <p:cNvPr id="262160" name="Rectangle 16"/>
          <p:cNvSpPr>
            <a:spLocks noChangeArrowheads="1"/>
          </p:cNvSpPr>
          <p:nvPr/>
        </p:nvSpPr>
        <p:spPr bwMode="auto">
          <a:xfrm>
            <a:off x="2771775" y="4771063"/>
            <a:ext cx="3935693" cy="144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200" b="1" dirty="0"/>
              <a:t>(a)</a:t>
            </a:r>
            <a:r>
              <a:rPr lang="zh-CN" altLang="en-US" sz="2200" b="1" dirty="0"/>
              <a:t>、是否具有周期性、对称性</a:t>
            </a:r>
          </a:p>
          <a:p>
            <a:pPr lvl="1"/>
            <a:r>
              <a:rPr lang="en-US" altLang="zh-CN" sz="2200" b="1" dirty="0"/>
              <a:t>(b)</a:t>
            </a:r>
            <a:r>
              <a:rPr lang="zh-CN" altLang="en-US" sz="2200" b="1" dirty="0"/>
              <a:t>、是否</a:t>
            </a:r>
            <a:r>
              <a:rPr lang="zh-CN" altLang="en-US" sz="2200" b="1" dirty="0">
                <a:solidFill>
                  <a:srgbClr val="FF0000"/>
                </a:solidFill>
              </a:rPr>
              <a:t>长程有序</a:t>
            </a:r>
          </a:p>
          <a:p>
            <a:pPr lvl="1"/>
            <a:r>
              <a:rPr lang="en-US" altLang="zh-CN" sz="2200" b="1" dirty="0"/>
              <a:t>(c)</a:t>
            </a:r>
            <a:r>
              <a:rPr lang="zh-CN" altLang="en-US" sz="2200" b="1" dirty="0"/>
              <a:t>、是否有</a:t>
            </a:r>
            <a:r>
              <a:rPr lang="zh-CN" altLang="en-US" sz="2200" b="1" dirty="0">
                <a:solidFill>
                  <a:srgbClr val="FF0000"/>
                </a:solidFill>
              </a:rPr>
              <a:t>确定的熔点</a:t>
            </a:r>
          </a:p>
          <a:p>
            <a:pPr lvl="1"/>
            <a:r>
              <a:rPr lang="en-US" altLang="zh-CN" sz="2200" b="1" dirty="0"/>
              <a:t>(d)</a:t>
            </a:r>
            <a:r>
              <a:rPr lang="zh-CN" altLang="en-US" sz="2200" b="1" dirty="0"/>
              <a:t>、是否</a:t>
            </a:r>
            <a:r>
              <a:rPr lang="zh-CN" altLang="en-US" sz="2200" b="1" dirty="0">
                <a:solidFill>
                  <a:srgbClr val="FF0000"/>
                </a:solidFill>
              </a:rPr>
              <a:t>各向异性</a:t>
            </a:r>
          </a:p>
        </p:txBody>
      </p:sp>
      <p:sp>
        <p:nvSpPr>
          <p:cNvPr id="262162" name="AutoShape 1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71550" y="5049838"/>
            <a:ext cx="1276350" cy="531812"/>
          </a:xfrm>
          <a:prstGeom prst="actionButtonBlank">
            <a:avLst/>
          </a:prstGeom>
          <a:solidFill>
            <a:srgbClr val="E5F5C1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zh-CN" altLang="en-US" sz="2400" b="1">
                <a:solidFill>
                  <a:srgbClr val="0000FF"/>
                </a:solidFill>
              </a:rPr>
              <a:t>区  别</a:t>
            </a:r>
            <a:endParaRPr lang="zh-CN" altLang="en-US" sz="2400" b="1"/>
          </a:p>
        </p:txBody>
      </p:sp>
      <p:pic>
        <p:nvPicPr>
          <p:cNvPr id="9" name="Picture 8" descr="File0016"/>
          <p:cNvPicPr>
            <a:picLocks noChangeAspect="1" noChangeArrowheads="1"/>
          </p:cNvPicPr>
          <p:nvPr/>
        </p:nvPicPr>
        <p:blipFill>
          <a:blip r:embed="rId2" cstate="print">
            <a:lum contrast="42000"/>
          </a:blip>
          <a:srcRect b="22212"/>
          <a:stretch>
            <a:fillRect/>
          </a:stretch>
        </p:blipFill>
        <p:spPr bwMode="auto">
          <a:xfrm>
            <a:off x="5427095" y="323655"/>
            <a:ext cx="3600450" cy="173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571557" y="1887342"/>
            <a:ext cx="13452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石英晶体</a:t>
            </a:r>
            <a:r>
              <a:rPr kumimoji="1" lang="zh-CN" altLang="en-US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443220" y="1887342"/>
            <a:ext cx="13452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石英玻璃</a:t>
            </a:r>
            <a:r>
              <a:rPr kumimoji="1" lang="zh-CN" altLang="en-US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pic>
        <p:nvPicPr>
          <p:cNvPr id="12" name="Picture 39" descr="crystal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1970" y="503675"/>
            <a:ext cx="847725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6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58" grpId="0"/>
      <p:bldP spid="262159" grpId="0"/>
      <p:bldP spid="262160" grpId="0"/>
      <p:bldP spid="2621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476250" y="593725"/>
            <a:ext cx="3400425" cy="519113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．晶体结构的描述 </a:t>
            </a:r>
          </a:p>
        </p:txBody>
      </p:sp>
      <p:sp>
        <p:nvSpPr>
          <p:cNvPr id="263181" name="Rectangle 13"/>
          <p:cNvSpPr>
            <a:spLocks noChangeArrowheads="1"/>
          </p:cNvSpPr>
          <p:nvPr/>
        </p:nvSpPr>
        <p:spPr bwMode="auto">
          <a:xfrm>
            <a:off x="746125" y="2390775"/>
            <a:ext cx="7875588" cy="356552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Ａ</a:t>
            </a:r>
            <a:r>
              <a:rPr lang="en-US" altLang="zh-CN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.</a:t>
            </a:r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理想晶体</a:t>
            </a:r>
            <a:r>
              <a:rPr lang="en-US" altLang="zh-CN" sz="2800" b="1">
                <a:solidFill>
                  <a:schemeClr val="tx2"/>
                </a:solidFill>
              </a:rPr>
              <a:t>——</a:t>
            </a:r>
            <a:r>
              <a:rPr lang="zh-CN" altLang="en-US" sz="2800" b="1"/>
              <a:t>实际晶体的理想化</a:t>
            </a:r>
          </a:p>
          <a:p>
            <a:pPr>
              <a:lnSpc>
                <a:spcPct val="150000"/>
              </a:lnSpc>
            </a:pPr>
            <a:endParaRPr lang="zh-CN" altLang="en-US" sz="2800" b="1"/>
          </a:p>
          <a:p>
            <a:pPr>
              <a:lnSpc>
                <a:spcPct val="150000"/>
              </a:lnSpc>
              <a:buClr>
                <a:srgbClr val="F91605"/>
              </a:buClr>
              <a:buFont typeface="Wingdings" pitchFamily="2" charset="2"/>
              <a:buChar char="p"/>
            </a:pPr>
            <a:r>
              <a:rPr lang="en-US" altLang="zh-CN" sz="2400" b="1"/>
              <a:t>·</a:t>
            </a:r>
            <a:r>
              <a:rPr lang="zh-CN" altLang="en-US" sz="2400" b="1"/>
              <a:t>三维空间无限延续，无边界</a:t>
            </a:r>
          </a:p>
          <a:p>
            <a:pPr>
              <a:lnSpc>
                <a:spcPct val="150000"/>
              </a:lnSpc>
              <a:buClr>
                <a:srgbClr val="F91605"/>
              </a:buClr>
              <a:buFont typeface="Wingdings" pitchFamily="2" charset="2"/>
              <a:buChar char="p"/>
            </a:pPr>
            <a:r>
              <a:rPr lang="en-US" altLang="zh-CN" sz="2400" b="1"/>
              <a:t>·</a:t>
            </a:r>
            <a:r>
              <a:rPr lang="zh-CN" altLang="en-US" sz="2400" b="1"/>
              <a:t>严格按周期性规划排列。是完整的、无缺陷</a:t>
            </a:r>
          </a:p>
          <a:p>
            <a:pPr>
              <a:lnSpc>
                <a:spcPct val="150000"/>
              </a:lnSpc>
              <a:buClr>
                <a:srgbClr val="F91605"/>
              </a:buClr>
              <a:buFont typeface="Wingdings" pitchFamily="2" charset="2"/>
              <a:buChar char="p"/>
            </a:pPr>
            <a:r>
              <a:rPr lang="en-US" altLang="zh-CN" sz="2400" b="1"/>
              <a:t>·</a:t>
            </a:r>
            <a:r>
              <a:rPr lang="zh-CN" altLang="en-US" sz="2400" b="1"/>
              <a:t>原子在其平衡位置静止不动</a:t>
            </a:r>
          </a:p>
          <a:p>
            <a:pPr>
              <a:lnSpc>
                <a:spcPct val="150000"/>
              </a:lnSpc>
              <a:buClr>
                <a:srgbClr val="F91605"/>
              </a:buClr>
              <a:buFont typeface="Wingdings" pitchFamily="2" charset="2"/>
              <a:buChar char="p"/>
            </a:pPr>
            <a:endParaRPr lang="en-US" altLang="zh-CN" sz="2400" b="1"/>
          </a:p>
        </p:txBody>
      </p:sp>
      <p:sp>
        <p:nvSpPr>
          <p:cNvPr id="263183" name="Rectangle 15"/>
          <p:cNvSpPr>
            <a:spLocks noChangeArrowheads="1"/>
          </p:cNvSpPr>
          <p:nvPr/>
        </p:nvSpPr>
        <p:spPr bwMode="auto">
          <a:xfrm>
            <a:off x="792163" y="1493838"/>
            <a:ext cx="7866062" cy="479425"/>
          </a:xfrm>
          <a:prstGeom prst="rect">
            <a:avLst/>
          </a:prstGeom>
          <a:noFill/>
          <a:ln w="22225" algn="ctr">
            <a:solidFill>
              <a:srgbClr val="808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zh-CN" altLang="en-US" sz="2400" b="1">
                <a:solidFill>
                  <a:srgbClr val="0000FF"/>
                </a:solidFill>
              </a:rPr>
              <a:t>晶体结构描述了晶体中原子（离子、分子）的</a:t>
            </a:r>
            <a:r>
              <a:rPr lang="zh-CN" altLang="en-US" sz="2400" b="1">
                <a:solidFill>
                  <a:srgbClr val="FE6B5C"/>
                </a:solidFill>
              </a:rPr>
              <a:t>排列方式</a:t>
            </a:r>
            <a:r>
              <a:rPr lang="zh-CN" altLang="en-US" sz="2400" b="1">
                <a:solidFill>
                  <a:srgbClr val="0000FF"/>
                </a:solidFill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6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04" name="Rectangle 12"/>
          <p:cNvSpPr>
            <a:spLocks noChangeArrowheads="1"/>
          </p:cNvSpPr>
          <p:nvPr/>
        </p:nvSpPr>
        <p:spPr bwMode="auto">
          <a:xfrm>
            <a:off x="1062038" y="998538"/>
            <a:ext cx="7515225" cy="228282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/>
              <a:t>       </a:t>
            </a:r>
            <a:r>
              <a:rPr lang="zh-CN" altLang="en-US" sz="2400" dirty="0"/>
              <a:t>空间规则排列的</a:t>
            </a:r>
            <a:r>
              <a:rPr lang="zh-CN" altLang="en-US" sz="2400" b="1" dirty="0">
                <a:solidFill>
                  <a:srgbClr val="FF0000"/>
                </a:solidFill>
              </a:rPr>
              <a:t>原子</a:t>
            </a:r>
            <a:r>
              <a:rPr lang="zh-CN" altLang="en-US" sz="2400" dirty="0">
                <a:solidFill>
                  <a:srgbClr val="FF0000"/>
                </a:solidFill>
              </a:rPr>
              <a:t>→</a:t>
            </a:r>
            <a:r>
              <a:rPr lang="zh-CN" altLang="en-US" sz="2400" b="1" dirty="0">
                <a:solidFill>
                  <a:srgbClr val="FF0000"/>
                </a:solidFill>
              </a:rPr>
              <a:t>刚球</a:t>
            </a:r>
            <a:r>
              <a:rPr lang="zh-CN" altLang="en-US" sz="2400" dirty="0"/>
              <a:t>模型→</a:t>
            </a:r>
            <a:r>
              <a:rPr lang="zh-CN" altLang="en-US" sz="2400" b="1" dirty="0">
                <a:solidFill>
                  <a:srgbClr val="FF0000"/>
                </a:solidFill>
              </a:rPr>
              <a:t>晶格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(crystal lattice)</a:t>
            </a:r>
            <a:r>
              <a:rPr lang="zh-CN" altLang="en-US" sz="2400" dirty="0"/>
              <a:t>（刚球抽象为</a:t>
            </a:r>
            <a:r>
              <a:rPr lang="zh-CN" altLang="en-US" sz="2400" b="1" dirty="0">
                <a:solidFill>
                  <a:srgbClr val="0000FF"/>
                </a:solidFill>
              </a:rPr>
              <a:t>晶格</a:t>
            </a:r>
            <a:r>
              <a:rPr lang="zh-CN" altLang="en-US" sz="2400" b="1" dirty="0"/>
              <a:t>结点</a:t>
            </a:r>
            <a:r>
              <a:rPr lang="zh-CN" altLang="en-US" sz="2400" dirty="0"/>
              <a:t>，构成</a:t>
            </a:r>
            <a:r>
              <a:rPr lang="zh-CN" altLang="en-US" sz="2400" b="1" dirty="0">
                <a:solidFill>
                  <a:srgbClr val="0000FF"/>
                </a:solidFill>
              </a:rPr>
              <a:t>空间格架</a:t>
            </a:r>
            <a:r>
              <a:rPr lang="zh-CN" altLang="en-US" sz="2400" dirty="0"/>
              <a:t>）→</a:t>
            </a:r>
            <a:r>
              <a:rPr lang="zh-CN" altLang="en-US" sz="2400" b="1" dirty="0">
                <a:solidFill>
                  <a:srgbClr val="FF0000"/>
                </a:solidFill>
              </a:rPr>
              <a:t>晶胞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( unit cell )</a:t>
            </a:r>
            <a:r>
              <a:rPr lang="zh-CN" altLang="en-US" sz="2400" dirty="0"/>
              <a:t>（具有周期性最小组成单元，</a:t>
            </a:r>
            <a:r>
              <a:rPr lang="en-US" altLang="zh-CN" sz="2400" dirty="0"/>
              <a:t>or</a:t>
            </a:r>
            <a:r>
              <a:rPr kumimoji="1" lang="zh-CN" altLang="en-US" sz="2400" dirty="0">
                <a:latin typeface="仿宋_GB2312" pitchFamily="49" charset="-122"/>
                <a:ea typeface="仿宋_GB2312" pitchFamily="49" charset="-122"/>
              </a:rPr>
              <a:t>能完全反映晶格特征的</a:t>
            </a:r>
            <a:r>
              <a:rPr kumimoji="1" lang="zh-CN" altLang="en-US" sz="2400" dirty="0">
                <a:solidFill>
                  <a:schemeClr val="tx2"/>
                </a:solidFill>
                <a:latin typeface="仿宋_GB2312" pitchFamily="49" charset="-122"/>
                <a:ea typeface="仿宋_GB2312" pitchFamily="49" charset="-122"/>
              </a:rPr>
              <a:t>最小几何单元</a:t>
            </a:r>
            <a:r>
              <a:rPr kumimoji="1" lang="en-US" altLang="zh-CN" sz="2400" dirty="0">
                <a:solidFill>
                  <a:schemeClr val="tx2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1" lang="zh-CN" altLang="en-US" sz="2400" dirty="0">
                <a:solidFill>
                  <a:schemeClr val="tx2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  <p:sp>
        <p:nvSpPr>
          <p:cNvPr id="264205" name="Rectangle 13"/>
          <p:cNvSpPr>
            <a:spLocks noChangeArrowheads="1"/>
          </p:cNvSpPr>
          <p:nvPr/>
        </p:nvSpPr>
        <p:spPr bwMode="auto">
          <a:xfrm>
            <a:off x="522288" y="414338"/>
            <a:ext cx="4471987" cy="519112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Ｂ</a:t>
            </a:r>
            <a:r>
              <a:rPr lang="en-US" altLang="zh-CN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. </a:t>
            </a:r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理想晶体的晶体学抽象</a:t>
            </a:r>
          </a:p>
        </p:txBody>
      </p:sp>
      <p:pic>
        <p:nvPicPr>
          <p:cNvPr id="264207" name="Picture 15" descr="FIG3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970" b="21613"/>
          <a:stretch>
            <a:fillRect/>
          </a:stretch>
        </p:blipFill>
        <p:spPr bwMode="auto">
          <a:xfrm>
            <a:off x="657225" y="3517900"/>
            <a:ext cx="7469188" cy="25209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4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204" grpId="0"/>
    </p:bldLst>
  </p:timing>
</p:sld>
</file>

<file path=ppt/theme/theme1.xml><?xml version="1.0" encoding="utf-8"?>
<a:theme xmlns:a="http://schemas.openxmlformats.org/drawingml/2006/main" name="模板二">
  <a:themeElements>
    <a:clrScheme name="模板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模板二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模板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二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二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二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二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二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二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二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二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二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二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二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jiaoda</Template>
  <TotalTime>1964</TotalTime>
  <Words>3437</Words>
  <Application>Microsoft Office PowerPoint</Application>
  <PresentationFormat>全屏显示(4:3)</PresentationFormat>
  <Paragraphs>489</Paragraphs>
  <Slides>56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58" baseType="lpstr">
      <vt:lpstr>模板二</vt:lpstr>
      <vt:lpstr>Equation</vt:lpstr>
      <vt:lpstr>第二篇  金属材料的结构与性能控制 </vt:lpstr>
      <vt:lpstr>材料科学与工程（ MSE ）四要素</vt:lpstr>
      <vt:lpstr>贯穿全课程的“纲”</vt:lpstr>
      <vt:lpstr>幻灯片 4</vt:lpstr>
      <vt:lpstr>幻灯片 5</vt:lpstr>
      <vt:lpstr>前言  材料结构与性能</vt:lpstr>
      <vt:lpstr>幻灯片 7</vt:lpstr>
      <vt:lpstr>幻灯片 8</vt:lpstr>
      <vt:lpstr>幻灯片 9</vt:lpstr>
      <vt:lpstr>幻灯片 10</vt:lpstr>
      <vt:lpstr>幻灯片 11</vt:lpstr>
      <vt:lpstr>晶向(crystal direction): 在晶格中,任意两原子之间的连线所指的方向。</vt:lpstr>
      <vt:lpstr>晶面(crystal face):在晶格中由一系列原子所构成的平面称为晶面。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前言  材料结构与性能</vt:lpstr>
      <vt:lpstr>高分子材料的结构与性能特点（自学）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前言  材料结构与性能</vt:lpstr>
      <vt:lpstr>陶瓷材料的结构与性能特点（自学）</vt:lpstr>
      <vt:lpstr>幻灯片 52</vt:lpstr>
      <vt:lpstr>幻灯片 53</vt:lpstr>
      <vt:lpstr>幻灯片 54</vt:lpstr>
      <vt:lpstr>幻灯片 55</vt:lpstr>
      <vt:lpstr>作业</vt:lpstr>
    </vt:vector>
  </TitlesOfParts>
  <Company>SoftWord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DepTh</dc:creator>
  <cp:lastModifiedBy>YangPing</cp:lastModifiedBy>
  <cp:revision>104</cp:revision>
  <cp:lastPrinted>1601-01-01T00:00:00Z</cp:lastPrinted>
  <dcterms:created xsi:type="dcterms:W3CDTF">2004-08-13T07:18:34Z</dcterms:created>
  <dcterms:modified xsi:type="dcterms:W3CDTF">2014-09-28T03:38:10Z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